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260" r:id="rId3"/>
    <p:sldId id="263" r:id="rId4"/>
    <p:sldId id="270" r:id="rId5"/>
    <p:sldId id="273" r:id="rId6"/>
    <p:sldId id="264" r:id="rId7"/>
    <p:sldId id="271" r:id="rId8"/>
    <p:sldId id="272" r:id="rId9"/>
    <p:sldId id="274" r:id="rId10"/>
    <p:sldId id="265" r:id="rId11"/>
    <p:sldId id="276" r:id="rId12"/>
    <p:sldId id="277" r:id="rId13"/>
    <p:sldId id="281" r:id="rId14"/>
    <p:sldId id="282" r:id="rId15"/>
    <p:sldId id="268" r:id="rId16"/>
    <p:sldId id="269" r:id="rId17"/>
  </p:sldIdLst>
  <p:sldSz cx="12192000" cy="6858000"/>
  <p:notesSz cx="6858000" cy="9144000"/>
  <p:custDataLst>
    <p:tags r:id="rId2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74" autoAdjust="0"/>
    <p:restoredTop sz="88299" autoAdjust="0"/>
  </p:normalViewPr>
  <p:slideViewPr>
    <p:cSldViewPr snapToGrid="0" showGuides="1">
      <p:cViewPr varScale="1">
        <p:scale>
          <a:sx n="108" d="100"/>
          <a:sy n="108" d="100"/>
        </p:scale>
        <p:origin x="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62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A3BE3-A2E8-4F63-98AF-9735EEA9505C}" type="datetimeFigureOut">
              <a:rPr lang="en-US" smtClean="0"/>
              <a:t>6/29/21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07106-49F4-461F-AA99-2215F20BD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75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9B4FF-0AC5-48A4-8752-4593AE7530F1}" type="datetimeFigureOut">
              <a:rPr lang="de-DE" smtClean="0"/>
              <a:t>29.06.21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623060" y="687229"/>
            <a:ext cx="3611880" cy="203168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2846069"/>
            <a:ext cx="5486400" cy="5610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E1159-664F-46DD-B9B3-308D0775D3C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613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88900" indent="-889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900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70000" indent="-900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900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622425" y="687388"/>
            <a:ext cx="3613150" cy="2032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Statistics</a:t>
            </a:r>
            <a:r>
              <a:rPr lang="de-DE" dirty="0"/>
              <a:t>: </a:t>
            </a:r>
            <a:r>
              <a:rPr lang="de-DE" dirty="0" err="1"/>
              <a:t>redefining</a:t>
            </a:r>
            <a:r>
              <a:rPr lang="de-DE" dirty="0"/>
              <a:t> </a:t>
            </a:r>
            <a:r>
              <a:rPr lang="de-DE" dirty="0" err="1"/>
              <a:t>significance</a:t>
            </a:r>
            <a:r>
              <a:rPr lang="de-DE" dirty="0"/>
              <a:t> </a:t>
            </a:r>
            <a:r>
              <a:rPr lang="de-DE" dirty="0" err="1"/>
              <a:t>thresholds</a:t>
            </a:r>
            <a:r>
              <a:rPr lang="de-DE" dirty="0"/>
              <a:t>, </a:t>
            </a:r>
            <a:r>
              <a:rPr lang="de-DE" dirty="0" err="1"/>
              <a:t>focussing</a:t>
            </a:r>
            <a:r>
              <a:rPr lang="de-DE" dirty="0"/>
              <a:t> on </a:t>
            </a:r>
            <a:r>
              <a:rPr lang="de-DE" dirty="0" err="1"/>
              <a:t>statistical</a:t>
            </a:r>
            <a:r>
              <a:rPr lang="de-DE" dirty="0"/>
              <a:t> power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E1159-664F-46DD-B9B3-308D0775D3C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96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622425" y="687388"/>
            <a:ext cx="3613150" cy="2032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Catalyst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discoveries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, </a:t>
            </a:r>
            <a:r>
              <a:rPr lang="de-DE" dirty="0" err="1"/>
              <a:t>thorugh</a:t>
            </a:r>
            <a:r>
              <a:rPr lang="de-DE" dirty="0"/>
              <a:t> </a:t>
            </a:r>
            <a:r>
              <a:rPr lang="de-DE" dirty="0" err="1"/>
              <a:t>extracting</a:t>
            </a:r>
            <a:r>
              <a:rPr lang="de-DE" dirty="0"/>
              <a:t> </a:t>
            </a:r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and </a:t>
            </a:r>
            <a:r>
              <a:rPr lang="de-DE" dirty="0" err="1"/>
              <a:t>patterns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E1159-664F-46DD-B9B3-308D0775D3C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1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622425" y="687388"/>
            <a:ext cx="3613150" cy="2032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E1159-664F-46DD-B9B3-308D0775D3C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74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622425" y="687388"/>
            <a:ext cx="3613150" cy="2032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E1159-664F-46DD-B9B3-308D0775D3C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549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622425" y="687388"/>
            <a:ext cx="3613150" cy="2032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Mischaracterization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tight</a:t>
            </a:r>
            <a:r>
              <a:rPr lang="de-DE" dirty="0"/>
              <a:t> linear </a:t>
            </a:r>
            <a:r>
              <a:rPr lang="de-DE" dirty="0" err="1"/>
              <a:t>confirmatory</a:t>
            </a:r>
            <a:r>
              <a:rPr lang="de-DE" dirty="0"/>
              <a:t> narrative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journals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E1159-664F-46DD-B9B3-308D0775D3C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442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622425" y="687388"/>
            <a:ext cx="3613150" cy="2032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File </a:t>
            </a:r>
            <a:r>
              <a:rPr lang="de-DE" dirty="0" err="1"/>
              <a:t>drawer</a:t>
            </a:r>
            <a:r>
              <a:rPr lang="de-DE" dirty="0"/>
              <a:t>: </a:t>
            </a:r>
            <a:r>
              <a:rPr lang="de-DE" dirty="0" err="1"/>
              <a:t>waste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and </a:t>
            </a:r>
            <a:r>
              <a:rPr lang="de-DE" dirty="0" err="1"/>
              <a:t>resources</a:t>
            </a:r>
            <a:r>
              <a:rPr lang="de-DE" dirty="0"/>
              <a:t> on </a:t>
            </a:r>
            <a:r>
              <a:rPr lang="de-DE" dirty="0" err="1"/>
              <a:t>studies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will not </a:t>
            </a:r>
            <a:r>
              <a:rPr lang="de-DE" dirty="0" err="1"/>
              <a:t>work</a:t>
            </a:r>
            <a:endParaRPr lang="de-DE" dirty="0"/>
          </a:p>
          <a:p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exploration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closed</a:t>
            </a:r>
            <a:r>
              <a:rPr lang="de-DE" dirty="0"/>
              <a:t>, </a:t>
            </a:r>
            <a:r>
              <a:rPr lang="de-DE" dirty="0" err="1"/>
              <a:t>confirmatory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perceived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, </a:t>
            </a:r>
            <a:r>
              <a:rPr lang="de-DE" dirty="0" err="1"/>
              <a:t>discouraging</a:t>
            </a:r>
            <a:r>
              <a:rPr lang="de-DE" dirty="0"/>
              <a:t> </a:t>
            </a:r>
            <a:r>
              <a:rPr lang="de-DE" dirty="0" err="1"/>
              <a:t>resaearchers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and </a:t>
            </a:r>
            <a:r>
              <a:rPr lang="de-DE" dirty="0" err="1"/>
              <a:t>thorough</a:t>
            </a:r>
            <a:r>
              <a:rPr lang="de-DE" dirty="0"/>
              <a:t> </a:t>
            </a:r>
            <a:r>
              <a:rPr lang="de-DE" dirty="0" err="1"/>
              <a:t>exploration</a:t>
            </a:r>
            <a:endParaRPr lang="de-DE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E1159-664F-46DD-B9B3-308D0775D3C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0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622425" y="687388"/>
            <a:ext cx="3613150" cy="2032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E1159-664F-46DD-B9B3-308D0775D3C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45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2425" y="687388"/>
            <a:ext cx="3613150" cy="2032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E1159-664F-46DD-B9B3-308D0775D3C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2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19DE6788-EDC0-451D-B79B-144E3F2EEE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37025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19DE6788-EDC0-451D-B79B-144E3F2EE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FA3510A-5211-4DD6-9391-F1A68E5F7F11}"/>
              </a:ext>
            </a:extLst>
          </p:cNvPr>
          <p:cNvSpPr/>
          <p:nvPr userDrawn="1"/>
        </p:nvSpPr>
        <p:spPr>
          <a:xfrm>
            <a:off x="0" y="6322291"/>
            <a:ext cx="12192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252000" bIns="46800" rtlCol="0" anchor="ctr"/>
          <a:lstStyle/>
          <a:p>
            <a:pPr algn="r"/>
            <a:r>
              <a:rPr lang="de-DE" sz="900" b="1" dirty="0">
                <a:solidFill>
                  <a:schemeClr val="tx1"/>
                </a:solidFill>
              </a:rPr>
              <a:t>© 2018, MAX-PLANCK-SCHOOLS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ECE6CD-BA9C-40F1-8C30-ADD54E492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216" y="1122363"/>
            <a:ext cx="8966784" cy="2306637"/>
          </a:xfrm>
        </p:spPr>
        <p:txBody>
          <a:bodyPr anchor="b"/>
          <a:lstStyle>
            <a:lvl1pPr algn="ctr">
              <a:lnSpc>
                <a:spcPct val="100000"/>
              </a:lnSpc>
              <a:defRPr sz="44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815EEF4-E59D-4B3D-A07F-48C4BA35D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1216" y="3512128"/>
            <a:ext cx="8970248" cy="1745672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9F3344AC-251D-4030-86CB-979FD7637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1E5ECC0A-BB00-45E5-AC6A-61728C2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1" y="212688"/>
            <a:ext cx="1317461" cy="13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19DE6788-EDC0-451D-B79B-144E3F2EEE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33389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19DE6788-EDC0-451D-B79B-144E3F2EE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C321CA5E-D8C9-4FB2-ADBC-7CCC4BB35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3651511E-13E5-4285-9F48-18EC7DD2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EDDC04-8F22-4801-AD68-CB992789FF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3610" y="1571624"/>
            <a:ext cx="10614866" cy="4465639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2500"/>
              </a:spcAft>
              <a:buFont typeface="+mj-lt"/>
              <a:buNone/>
              <a:defRPr sz="4400" b="1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2500"/>
              </a:spcAft>
              <a:buFont typeface="+mj-lt"/>
              <a:buNone/>
              <a:defRPr b="1"/>
            </a:lvl2pPr>
            <a:lvl3pPr marL="180000" indent="0" algn="ctr">
              <a:lnSpc>
                <a:spcPct val="100000"/>
              </a:lnSpc>
              <a:spcAft>
                <a:spcPts val="2500"/>
              </a:spcAft>
              <a:buNone/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844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08315-AAB4-4674-82A0-2685F071E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99" y="420370"/>
            <a:ext cx="9790129" cy="420687"/>
          </a:xfrm>
        </p:spPr>
        <p:txBody>
          <a:bodyPr anchor="ctr" anchorCtr="0"/>
          <a:lstStyle>
            <a:lvl1pPr>
              <a:lnSpc>
                <a:spcPct val="100000"/>
              </a:lnSpc>
              <a:defRPr cap="all" baseline="0"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9A0670-2039-41E4-B26E-DE43BE2F8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99" y="1645920"/>
            <a:ext cx="9794875" cy="4391343"/>
          </a:xfrm>
        </p:spPr>
        <p:txBody>
          <a:bodyPr/>
          <a:lstStyle>
            <a:lvl1pPr>
              <a:lnSpc>
                <a:spcPct val="110000"/>
              </a:lnSpc>
              <a:spcAft>
                <a:spcPts val="900"/>
              </a:spcAft>
              <a:defRPr/>
            </a:lvl1pPr>
            <a:lvl2pPr>
              <a:lnSpc>
                <a:spcPct val="110000"/>
              </a:lnSpc>
              <a:spcAft>
                <a:spcPts val="900"/>
              </a:spcAft>
              <a:defRPr/>
            </a:lvl2pPr>
            <a:lvl3pPr>
              <a:lnSpc>
                <a:spcPct val="110000"/>
              </a:lnSpc>
              <a:spcAft>
                <a:spcPts val="900"/>
              </a:spcAft>
              <a:defRPr/>
            </a:lvl3pPr>
            <a:lvl4pPr>
              <a:lnSpc>
                <a:spcPct val="110000"/>
              </a:lnSpc>
              <a:spcAft>
                <a:spcPts val="900"/>
              </a:spcAft>
              <a:defRPr/>
            </a:lvl4pPr>
            <a:lvl5pPr>
              <a:lnSpc>
                <a:spcPct val="110000"/>
              </a:lnSpc>
              <a:spcAft>
                <a:spcPts val="900"/>
              </a:spcAft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6D59751-CCF6-4618-B2B0-9956A11B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A57DE31-73C6-45A2-976E-876B7874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AA1D03-EA74-4B58-8D89-E638B42DF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88" y="1700213"/>
            <a:ext cx="1500981" cy="1185862"/>
          </a:xfrm>
        </p:spPr>
        <p:txBody>
          <a:bodyPr/>
          <a:lstStyle>
            <a:lvl1pPr marL="126000" indent="-126000">
              <a:lnSpc>
                <a:spcPct val="110000"/>
              </a:lnSpc>
              <a:spcAft>
                <a:spcPts val="400"/>
              </a:spcAft>
              <a:buFont typeface="+mj-lt"/>
              <a:buAutoNum type="arabicPeriod"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1BB88E6-AD34-4254-8CCD-D3AFCC983B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35188" y="849311"/>
            <a:ext cx="9793287" cy="441325"/>
          </a:xfrm>
        </p:spPr>
        <p:txBody>
          <a:bodyPr anchor="t" anchorCtr="0"/>
          <a:lstStyle>
            <a:lvl1pPr>
              <a:lnSpc>
                <a:spcPct val="100000"/>
              </a:lnSpc>
              <a:defRPr sz="2800" b="1"/>
            </a:lvl1pPr>
            <a:lvl5pPr>
              <a:defRPr/>
            </a:lvl5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6919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14BA41E-D27E-4C22-AE88-4102BF66DA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61196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C08315-AAB4-4674-82A0-2685F071E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99" y="420370"/>
            <a:ext cx="9790129" cy="420687"/>
          </a:xfrm>
        </p:spPr>
        <p:txBody>
          <a:bodyPr anchor="ctr" anchorCtr="0"/>
          <a:lstStyle>
            <a:lvl1pPr>
              <a:lnSpc>
                <a:spcPct val="100000"/>
              </a:lnSpc>
              <a:defRPr cap="all" baseline="0"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9A0670-2039-41E4-B26E-DE43BE2F8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5" y="1645920"/>
            <a:ext cx="6756399" cy="4391343"/>
          </a:xfrm>
        </p:spPr>
        <p:txBody>
          <a:bodyPr/>
          <a:lstStyle>
            <a:lvl1pPr>
              <a:lnSpc>
                <a:spcPct val="110000"/>
              </a:lnSpc>
              <a:spcAft>
                <a:spcPts val="900"/>
              </a:spcAft>
              <a:defRPr/>
            </a:lvl1pPr>
            <a:lvl2pPr>
              <a:lnSpc>
                <a:spcPct val="110000"/>
              </a:lnSpc>
              <a:spcAft>
                <a:spcPts val="900"/>
              </a:spcAft>
              <a:defRPr/>
            </a:lvl2pPr>
            <a:lvl3pPr>
              <a:lnSpc>
                <a:spcPct val="110000"/>
              </a:lnSpc>
              <a:spcAft>
                <a:spcPts val="900"/>
              </a:spcAft>
              <a:defRPr/>
            </a:lvl3pPr>
            <a:lvl4pPr>
              <a:lnSpc>
                <a:spcPct val="110000"/>
              </a:lnSpc>
              <a:spcAft>
                <a:spcPts val="900"/>
              </a:spcAft>
              <a:defRPr/>
            </a:lvl4pPr>
            <a:lvl5pPr>
              <a:lnSpc>
                <a:spcPct val="110000"/>
              </a:lnSpc>
              <a:spcAft>
                <a:spcPts val="90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6D59751-CCF6-4618-B2B0-9956A11B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A57DE31-73C6-45A2-976E-876B7874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AA1D03-EA74-4B58-8D89-E638B42DF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88" y="1700213"/>
            <a:ext cx="1500981" cy="1185862"/>
          </a:xfrm>
        </p:spPr>
        <p:txBody>
          <a:bodyPr/>
          <a:lstStyle>
            <a:lvl1pPr marL="126000" indent="-126000">
              <a:lnSpc>
                <a:spcPct val="110000"/>
              </a:lnSpc>
              <a:spcAft>
                <a:spcPts val="400"/>
              </a:spcAft>
              <a:buFont typeface="+mj-lt"/>
              <a:buAutoNum type="arabicPeriod"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1BB88E6-AD34-4254-8CCD-D3AFCC983B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35188" y="849311"/>
            <a:ext cx="9793287" cy="441325"/>
          </a:xfrm>
        </p:spPr>
        <p:txBody>
          <a:bodyPr anchor="t" anchorCtr="0"/>
          <a:lstStyle>
            <a:lvl1pPr>
              <a:lnSpc>
                <a:spcPct val="100000"/>
              </a:lnSpc>
              <a:defRPr sz="2800" b="1"/>
            </a:lvl1pPr>
            <a:lvl5pPr>
              <a:defRPr/>
            </a:lvl5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32C9A5D-74BC-4426-94D2-993FFA20B9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33600" y="1700213"/>
            <a:ext cx="2800350" cy="43370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4382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14BA41E-D27E-4C22-AE88-4102BF66DA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19247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14BA41E-D27E-4C22-AE88-4102BF66DA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C08315-AAB4-4674-82A0-2685F071E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99" y="420370"/>
            <a:ext cx="9790129" cy="420687"/>
          </a:xfrm>
        </p:spPr>
        <p:txBody>
          <a:bodyPr anchor="ctr" anchorCtr="0"/>
          <a:lstStyle>
            <a:lvl1pPr>
              <a:lnSpc>
                <a:spcPct val="100000"/>
              </a:lnSpc>
              <a:defRPr cap="all" baseline="0"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9A0670-2039-41E4-B26E-DE43BE2F8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645920"/>
            <a:ext cx="6065382" cy="4391343"/>
          </a:xfrm>
        </p:spPr>
        <p:txBody>
          <a:bodyPr/>
          <a:lstStyle>
            <a:lvl1pPr>
              <a:lnSpc>
                <a:spcPct val="110000"/>
              </a:lnSpc>
              <a:spcAft>
                <a:spcPts val="900"/>
              </a:spcAft>
              <a:defRPr/>
            </a:lvl1pPr>
            <a:lvl2pPr>
              <a:lnSpc>
                <a:spcPct val="110000"/>
              </a:lnSpc>
              <a:spcAft>
                <a:spcPts val="900"/>
              </a:spcAft>
              <a:defRPr/>
            </a:lvl2pPr>
            <a:lvl3pPr>
              <a:lnSpc>
                <a:spcPct val="110000"/>
              </a:lnSpc>
              <a:spcAft>
                <a:spcPts val="900"/>
              </a:spcAft>
              <a:defRPr/>
            </a:lvl3pPr>
            <a:lvl4pPr>
              <a:lnSpc>
                <a:spcPct val="110000"/>
              </a:lnSpc>
              <a:spcAft>
                <a:spcPts val="900"/>
              </a:spcAft>
              <a:defRPr/>
            </a:lvl4pPr>
            <a:lvl5pPr>
              <a:lnSpc>
                <a:spcPct val="110000"/>
              </a:lnSpc>
              <a:spcAft>
                <a:spcPts val="90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6D59751-CCF6-4618-B2B0-9956A11B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A57DE31-73C6-45A2-976E-876B7874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AA1D03-EA74-4B58-8D89-E638B42DF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88" y="1700213"/>
            <a:ext cx="1500981" cy="1185862"/>
          </a:xfrm>
        </p:spPr>
        <p:txBody>
          <a:bodyPr/>
          <a:lstStyle>
            <a:lvl1pPr marL="126000" indent="-126000">
              <a:lnSpc>
                <a:spcPct val="110000"/>
              </a:lnSpc>
              <a:spcAft>
                <a:spcPts val="400"/>
              </a:spcAft>
              <a:buFont typeface="+mj-lt"/>
              <a:buAutoNum type="arabicPeriod"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1BB88E6-AD34-4254-8CCD-D3AFCC983B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35188" y="849311"/>
            <a:ext cx="9793287" cy="441325"/>
          </a:xfrm>
        </p:spPr>
        <p:txBody>
          <a:bodyPr anchor="t" anchorCtr="0"/>
          <a:lstStyle>
            <a:lvl1pPr>
              <a:lnSpc>
                <a:spcPct val="100000"/>
              </a:lnSpc>
              <a:defRPr sz="2800" b="1"/>
            </a:lvl1pPr>
            <a:lvl5pPr>
              <a:defRPr/>
            </a:lvl5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32C9A5D-74BC-4426-94D2-993FFA20B9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37463" y="1700213"/>
            <a:ext cx="2800350" cy="43370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731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414BA41E-D27E-4C22-AE88-4102BF66DA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07970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414BA41E-D27E-4C22-AE88-4102BF66DA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8C08315-AAB4-4674-82A0-2685F071E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599" y="420370"/>
            <a:ext cx="9790129" cy="420687"/>
          </a:xfrm>
        </p:spPr>
        <p:txBody>
          <a:bodyPr anchor="ctr" anchorCtr="0"/>
          <a:lstStyle>
            <a:lvl1pPr>
              <a:lnSpc>
                <a:spcPct val="100000"/>
              </a:lnSpc>
              <a:defRPr cap="all" baseline="0"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6D59751-CCF6-4618-B2B0-9956A11B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A57DE31-73C6-45A2-976E-876B7874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AA1D03-EA74-4B58-8D89-E638B42DF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288" y="1700213"/>
            <a:ext cx="1500981" cy="1185862"/>
          </a:xfrm>
        </p:spPr>
        <p:txBody>
          <a:bodyPr/>
          <a:lstStyle>
            <a:lvl1pPr marL="126000" indent="-126000">
              <a:lnSpc>
                <a:spcPct val="110000"/>
              </a:lnSpc>
              <a:spcAft>
                <a:spcPts val="400"/>
              </a:spcAft>
              <a:buFont typeface="+mj-lt"/>
              <a:buAutoNum type="arabicPeriod"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1BB88E6-AD34-4254-8CCD-D3AFCC983B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35188" y="849311"/>
            <a:ext cx="9793287" cy="441325"/>
          </a:xfrm>
        </p:spPr>
        <p:txBody>
          <a:bodyPr anchor="t" anchorCtr="0"/>
          <a:lstStyle>
            <a:lvl1pPr>
              <a:lnSpc>
                <a:spcPct val="100000"/>
              </a:lnSpc>
              <a:defRPr sz="2800" b="1"/>
            </a:lvl1pPr>
            <a:lvl5pPr>
              <a:defRPr/>
            </a:lvl5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A8B8BE4-807E-42F5-9AAA-3B5D2EF35D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13601" y="1645920"/>
            <a:ext cx="4710112" cy="4391343"/>
          </a:xfrm>
        </p:spPr>
        <p:txBody>
          <a:bodyPr/>
          <a:lstStyle>
            <a:lvl1pPr>
              <a:lnSpc>
                <a:spcPct val="110000"/>
              </a:lnSpc>
              <a:spcAft>
                <a:spcPts val="900"/>
              </a:spcAft>
              <a:defRPr/>
            </a:lvl1pPr>
            <a:lvl2pPr>
              <a:lnSpc>
                <a:spcPct val="110000"/>
              </a:lnSpc>
              <a:spcAft>
                <a:spcPts val="900"/>
              </a:spcAft>
              <a:defRPr/>
            </a:lvl2pPr>
            <a:lvl3pPr>
              <a:lnSpc>
                <a:spcPct val="110000"/>
              </a:lnSpc>
              <a:spcAft>
                <a:spcPts val="900"/>
              </a:spcAft>
              <a:defRPr/>
            </a:lvl3pPr>
            <a:lvl4pPr>
              <a:lnSpc>
                <a:spcPct val="110000"/>
              </a:lnSpc>
              <a:spcAft>
                <a:spcPts val="900"/>
              </a:spcAft>
              <a:defRPr/>
            </a:lvl4pPr>
            <a:lvl5pPr>
              <a:lnSpc>
                <a:spcPct val="110000"/>
              </a:lnSpc>
              <a:spcAft>
                <a:spcPts val="90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5C92AE0-2094-4E60-AE18-FA78E3CAA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33600" y="1645920"/>
            <a:ext cx="4754563" cy="4391343"/>
          </a:xfrm>
        </p:spPr>
        <p:txBody>
          <a:bodyPr/>
          <a:lstStyle>
            <a:lvl1pPr>
              <a:lnSpc>
                <a:spcPct val="110000"/>
              </a:lnSpc>
              <a:spcAft>
                <a:spcPts val="900"/>
              </a:spcAft>
              <a:defRPr/>
            </a:lvl1pPr>
            <a:lvl2pPr>
              <a:lnSpc>
                <a:spcPct val="110000"/>
              </a:lnSpc>
              <a:spcAft>
                <a:spcPts val="900"/>
              </a:spcAft>
              <a:defRPr/>
            </a:lvl2pPr>
            <a:lvl3pPr>
              <a:lnSpc>
                <a:spcPct val="110000"/>
              </a:lnSpc>
              <a:spcAft>
                <a:spcPts val="900"/>
              </a:spcAft>
              <a:defRPr/>
            </a:lvl3pPr>
            <a:lvl4pPr>
              <a:lnSpc>
                <a:spcPct val="110000"/>
              </a:lnSpc>
              <a:spcAft>
                <a:spcPts val="900"/>
              </a:spcAft>
              <a:defRPr/>
            </a:lvl4pPr>
            <a:lvl5pPr>
              <a:lnSpc>
                <a:spcPct val="110000"/>
              </a:lnSpc>
              <a:spcAft>
                <a:spcPts val="900"/>
              </a:spcAft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37293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ollbild Hell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82BCD-D6AB-4923-B4F0-18A635DE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7DA9294-654A-4176-9BAE-81A2E9BA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6D85B8E-6F39-4145-B4F4-B9CBE211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657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Vollbild Dunkel"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9B7D4F46-055F-49DF-B19F-B96AAA1069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223453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8C7FFE39-8FBE-4A43-AD39-C3D162AEDD09}"/>
              </a:ext>
            </a:extLst>
          </p:cNvPr>
          <p:cNvSpPr/>
          <p:nvPr userDrawn="1"/>
        </p:nvSpPr>
        <p:spPr>
          <a:xfrm>
            <a:off x="0" y="6322291"/>
            <a:ext cx="12192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252000" bIns="46800" rtlCol="0" anchor="ctr"/>
          <a:lstStyle/>
          <a:p>
            <a:pPr algn="r"/>
            <a:r>
              <a:rPr lang="de-DE" sz="900" b="1" dirty="0">
                <a:solidFill>
                  <a:schemeClr val="tx1"/>
                </a:solidFill>
              </a:rPr>
              <a:t>© 2018, MAX-PLANCK-SCHOOLS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982BCD-D6AB-4923-B4F0-18A635DE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BAAA7D6-5384-4F86-92EA-06F2C29CAB8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1" y="253199"/>
            <a:ext cx="1045338" cy="1016801"/>
          </a:xfrm>
          <a:prstGeom prst="rect">
            <a:avLst/>
          </a:prstGeom>
        </p:spPr>
      </p:pic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F47F5365-5324-466F-A9C4-9FAA80BF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6282503-9B42-4647-BCED-438A9C78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47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EDD61467-91CA-441A-A5A1-2D6A332A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4CA837D-62BC-4E40-8AEA-DD3EDCFA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805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CA1EA4CC-F24F-48ED-AA06-1A8387E65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5973351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think-cell Folie" r:id="rId13" imgW="270" imgH="270" progId="TCLayout.ActiveDocument.1">
                  <p:embed/>
                </p:oleObj>
              </mc:Choice>
              <mc:Fallback>
                <p:oleObj name="think-cell Folie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3B96D8A9-57C8-455D-ABCB-1FE97FA1FDFA}"/>
              </a:ext>
            </a:extLst>
          </p:cNvPr>
          <p:cNvSpPr/>
          <p:nvPr userDrawn="1"/>
        </p:nvSpPr>
        <p:spPr>
          <a:xfrm>
            <a:off x="0" y="6322291"/>
            <a:ext cx="12192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252000" bIns="46800" rtlCol="0" anchor="ctr"/>
          <a:lstStyle/>
          <a:p>
            <a:pPr algn="r"/>
            <a:r>
              <a:rPr lang="de-DE" sz="900" b="1" dirty="0">
                <a:solidFill>
                  <a:schemeClr val="tx1"/>
                </a:solidFill>
              </a:rPr>
              <a:t>© 2018, MAX-PLANCK-SCHOOLS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13B0E9-0192-4881-B30E-F7415582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400050"/>
            <a:ext cx="9790129" cy="9461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352CB4-CBFA-469E-9327-0630D93D1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599" y="1581150"/>
            <a:ext cx="9794875" cy="4456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8D735-BFE5-4319-9865-E9ABF4FA7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445" y="6400007"/>
            <a:ext cx="92416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de-DE"/>
              <a:t>—  TT.MM.JJJ  —  Thema Lorem Ipsum  —  Max Mustermann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8FE788-AEA3-4736-A19D-AD3A80E4E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271" y="6400007"/>
            <a:ext cx="23417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E7F47581-F475-437F-B07A-5B7A1BA37CA1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2" y="352530"/>
            <a:ext cx="1166990" cy="11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6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50" r:id="rId3"/>
    <p:sldLayoutId id="2147483668" r:id="rId4"/>
    <p:sldLayoutId id="2147483669" r:id="rId5"/>
    <p:sldLayoutId id="2147483670" r:id="rId6"/>
    <p:sldLayoutId id="2147483662" r:id="rId7"/>
    <p:sldLayoutId id="2147483661" r:id="rId8"/>
    <p:sldLayoutId id="214748365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ct val="140000"/>
        </a:lnSpc>
        <a:spcBef>
          <a:spcPts val="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40000"/>
        </a:lnSpc>
        <a:spcBef>
          <a:spcPts val="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40000"/>
        </a:lnSpc>
        <a:spcBef>
          <a:spcPts val="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40000"/>
        </a:lnSpc>
        <a:spcBef>
          <a:spcPts val="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03" userDrawn="1">
          <p15:clr>
            <a:srgbClr val="F26B43"/>
          </p15:clr>
        </p15:guide>
        <p15:guide id="2" pos="7514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  <p15:guide id="5" pos="1345" userDrawn="1">
          <p15:clr>
            <a:srgbClr val="F26B43"/>
          </p15:clr>
        </p15:guide>
        <p15:guide id="6" orient="horz" pos="4170" userDrawn="1">
          <p15:clr>
            <a:srgbClr val="F26B43"/>
          </p15:clr>
        </p15:guide>
        <p15:guide id="7" pos="8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75E61-001F-4B9D-8F6C-18A03F72124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/>
              <a:t>Open Exploration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A752D6-AB28-40AB-B89C-109CE81B9842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Thompson, Wright &amp; Bisset (2020; </a:t>
            </a:r>
            <a:r>
              <a:rPr lang="de-DE" dirty="0" err="1"/>
              <a:t>eLIFE</a:t>
            </a:r>
            <a:r>
              <a:rPr lang="de-DE" dirty="0"/>
              <a:t>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6F61E-C0E0-A448-9042-640EFBE05431}"/>
              </a:ext>
            </a:extLst>
          </p:cNvPr>
          <p:cNvSpPr txBox="1"/>
          <p:nvPr/>
        </p:nvSpPr>
        <p:spPr>
          <a:xfrm>
            <a:off x="3519377" y="4125433"/>
            <a:ext cx="54332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Tuff &amp; </a:t>
            </a:r>
            <a:r>
              <a:rPr lang="en-US" dirty="0" err="1"/>
              <a:t>Bignardi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magazine with a person's face on it&#10;&#10;Description automatically generated with low confidence">
            <a:extLst>
              <a:ext uri="{FF2B5EF4-FFF2-40B4-BE49-F238E27FC236}">
                <a16:creationId xmlns:a16="http://schemas.microsoft.com/office/drawing/2014/main" id="{AF969CF2-E313-9C4B-9B3F-2CDAFF729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29" y="1669394"/>
            <a:ext cx="827794" cy="1097483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20928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</a:t>
                      </a: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</a:t>
                      </a: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Current research system does not incentivize open exploratory science, which can lead to bad scientific “habits”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D9647A1-2E3B-754B-A1F3-AD6CE4371512}"/>
              </a:ext>
            </a:extLst>
          </p:cNvPr>
          <p:cNvGrpSpPr/>
          <p:nvPr/>
        </p:nvGrpSpPr>
        <p:grpSpPr>
          <a:xfrm>
            <a:off x="1866137" y="2140800"/>
            <a:ext cx="4638826" cy="3458099"/>
            <a:chOff x="3663971" y="1971298"/>
            <a:chExt cx="5080081" cy="37870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844FF46-1F8C-1E4C-83C9-F1B4F2D6C0B5}"/>
                </a:ext>
              </a:extLst>
            </p:cNvPr>
            <p:cNvGrpSpPr/>
            <p:nvPr/>
          </p:nvGrpSpPr>
          <p:grpSpPr>
            <a:xfrm>
              <a:off x="3740727" y="1971298"/>
              <a:ext cx="5003325" cy="3787042"/>
              <a:chOff x="6522264" y="1971298"/>
              <a:chExt cx="5003325" cy="378704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2BBB717-E5B1-F543-AA16-0359CEB2CBE0}"/>
                  </a:ext>
                </a:extLst>
              </p:cNvPr>
              <p:cNvSpPr/>
              <p:nvPr/>
            </p:nvSpPr>
            <p:spPr>
              <a:xfrm>
                <a:off x="6522264" y="4032421"/>
                <a:ext cx="4958416" cy="172591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037A5F0-2AEA-274B-85DA-2D7665EA9E7F}"/>
                  </a:ext>
                </a:extLst>
              </p:cNvPr>
              <p:cNvGrpSpPr/>
              <p:nvPr/>
            </p:nvGrpSpPr>
            <p:grpSpPr>
              <a:xfrm>
                <a:off x="7148391" y="4058186"/>
                <a:ext cx="2450592" cy="910043"/>
                <a:chOff x="4815840" y="3024824"/>
                <a:chExt cx="2450592" cy="910043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B5706C1-9881-5D4E-9889-0796B62ED485}"/>
                    </a:ext>
                  </a:extLst>
                </p:cNvPr>
                <p:cNvSpPr txBox="1"/>
                <p:nvPr/>
              </p:nvSpPr>
              <p:spPr>
                <a:xfrm>
                  <a:off x="4815840" y="3024824"/>
                  <a:ext cx="2450592" cy="9100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en-US" dirty="0"/>
                </a:p>
                <a:p>
                  <a:pPr algn="ctr"/>
                  <a:r>
                    <a:rPr lang="en-US" dirty="0"/>
                    <a:t>Methods </a:t>
                  </a:r>
                </a:p>
                <a:p>
                  <a:endParaRPr lang="en-US" dirty="0" err="1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28A9A25-CFEB-A244-8EC0-C2B00693EC82}"/>
                    </a:ext>
                  </a:extLst>
                </p:cNvPr>
                <p:cNvSpPr/>
                <p:nvPr/>
              </p:nvSpPr>
              <p:spPr>
                <a:xfrm>
                  <a:off x="4815840" y="3188692"/>
                  <a:ext cx="2450592" cy="61005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FB0B240-D591-C04C-9504-41635D42D84C}"/>
                  </a:ext>
                </a:extLst>
              </p:cNvPr>
              <p:cNvGrpSpPr/>
              <p:nvPr/>
            </p:nvGrpSpPr>
            <p:grpSpPr>
              <a:xfrm>
                <a:off x="8373687" y="4822881"/>
                <a:ext cx="2450592" cy="830997"/>
                <a:chOff x="4815840" y="3048383"/>
                <a:chExt cx="2450592" cy="830997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1841EF-F085-214E-BF62-32B63B32AA43}"/>
                    </a:ext>
                  </a:extLst>
                </p:cNvPr>
                <p:cNvSpPr txBox="1"/>
                <p:nvPr/>
              </p:nvSpPr>
              <p:spPr>
                <a:xfrm>
                  <a:off x="4815840" y="3048383"/>
                  <a:ext cx="2450592" cy="8309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en-US" dirty="0"/>
                </a:p>
                <a:p>
                  <a:pPr algn="ctr"/>
                  <a:r>
                    <a:rPr lang="en-US" dirty="0"/>
                    <a:t>Results </a:t>
                  </a:r>
                </a:p>
                <a:p>
                  <a:endParaRPr lang="en-US" dirty="0" err="1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3BA3B917-AE72-8147-B794-B4C1DA05D467}"/>
                    </a:ext>
                  </a:extLst>
                </p:cNvPr>
                <p:cNvSpPr/>
                <p:nvPr/>
              </p:nvSpPr>
              <p:spPr>
                <a:xfrm>
                  <a:off x="4815840" y="3188691"/>
                  <a:ext cx="2450592" cy="610055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BB7CD93-B0B4-7340-9BC7-EBD59ACDF27B}"/>
                  </a:ext>
                </a:extLst>
              </p:cNvPr>
              <p:cNvGrpSpPr/>
              <p:nvPr/>
            </p:nvGrpSpPr>
            <p:grpSpPr>
              <a:xfrm>
                <a:off x="7776175" y="1971298"/>
                <a:ext cx="2479209" cy="830997"/>
                <a:chOff x="4787223" y="2031625"/>
                <a:chExt cx="2479209" cy="830997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6B0AE6A-B383-3A49-9471-B9B7E6180887}"/>
                    </a:ext>
                  </a:extLst>
                </p:cNvPr>
                <p:cNvSpPr txBox="1"/>
                <p:nvPr/>
              </p:nvSpPr>
              <p:spPr>
                <a:xfrm>
                  <a:off x="4787223" y="2031625"/>
                  <a:ext cx="2450592" cy="8309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en-US" dirty="0"/>
                </a:p>
                <a:p>
                  <a:pPr algn="ctr"/>
                  <a:r>
                    <a:rPr lang="en-US" dirty="0"/>
                    <a:t>Exploration </a:t>
                  </a:r>
                </a:p>
                <a:p>
                  <a:endParaRPr lang="en-US" dirty="0" err="1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CAF0278-C302-8045-813D-C38D448EF809}"/>
                    </a:ext>
                  </a:extLst>
                </p:cNvPr>
                <p:cNvSpPr/>
                <p:nvPr/>
              </p:nvSpPr>
              <p:spPr>
                <a:xfrm>
                  <a:off x="4815840" y="2181913"/>
                  <a:ext cx="2450592" cy="610055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533C358-CEE0-2045-89BF-DD0B98C978E4}"/>
                  </a:ext>
                </a:extLst>
              </p:cNvPr>
              <p:cNvGrpSpPr/>
              <p:nvPr/>
            </p:nvGrpSpPr>
            <p:grpSpPr>
              <a:xfrm>
                <a:off x="9074997" y="3036428"/>
                <a:ext cx="2450592" cy="910043"/>
                <a:chOff x="4860749" y="146590"/>
                <a:chExt cx="2450592" cy="910043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C775B61-4FE5-D34B-A43E-26A22328B83F}"/>
                    </a:ext>
                  </a:extLst>
                </p:cNvPr>
                <p:cNvSpPr txBox="1"/>
                <p:nvPr/>
              </p:nvSpPr>
              <p:spPr>
                <a:xfrm>
                  <a:off x="4860749" y="146590"/>
                  <a:ext cx="2450592" cy="9100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en-US" dirty="0"/>
                </a:p>
                <a:p>
                  <a:pPr algn="ctr"/>
                  <a:r>
                    <a:rPr lang="en-US" dirty="0"/>
                    <a:t>Open repository</a:t>
                  </a:r>
                </a:p>
                <a:p>
                  <a:endParaRPr lang="en-US" dirty="0" err="1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9F8F7C3-7530-244F-9350-C27C91662952}"/>
                    </a:ext>
                  </a:extLst>
                </p:cNvPr>
                <p:cNvSpPr/>
                <p:nvPr/>
              </p:nvSpPr>
              <p:spPr>
                <a:xfrm>
                  <a:off x="4966705" y="285227"/>
                  <a:ext cx="2233191" cy="610055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4DE07C-A1DB-CA44-B7AE-4075CB871AC9}"/>
                  </a:ext>
                </a:extLst>
              </p:cNvPr>
              <p:cNvGrpSpPr/>
              <p:nvPr/>
            </p:nvGrpSpPr>
            <p:grpSpPr>
              <a:xfrm>
                <a:off x="6560789" y="2873397"/>
                <a:ext cx="2233191" cy="1213391"/>
                <a:chOff x="4854365" y="-19037"/>
                <a:chExt cx="2233191" cy="121339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EB3F6F-E1CC-424D-9248-9B15D88AC53A}"/>
                    </a:ext>
                  </a:extLst>
                </p:cNvPr>
                <p:cNvSpPr txBox="1"/>
                <p:nvPr/>
              </p:nvSpPr>
              <p:spPr>
                <a:xfrm>
                  <a:off x="4948643" y="-19037"/>
                  <a:ext cx="2138913" cy="12133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en-US" dirty="0"/>
                </a:p>
                <a:p>
                  <a:pPr algn="ctr"/>
                  <a:r>
                    <a:rPr lang="en-US" dirty="0"/>
                    <a:t>Stand-alone section</a:t>
                  </a:r>
                </a:p>
                <a:p>
                  <a:endParaRPr lang="en-US" dirty="0" err="1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CCDE4D9-FF2E-4A44-B981-7DA6602C1F65}"/>
                    </a:ext>
                  </a:extLst>
                </p:cNvPr>
                <p:cNvSpPr/>
                <p:nvPr/>
              </p:nvSpPr>
              <p:spPr>
                <a:xfrm>
                  <a:off x="4854365" y="288746"/>
                  <a:ext cx="2233191" cy="61005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DBB261-65DB-A042-BD0C-8B7FA539581F}"/>
                </a:ext>
              </a:extLst>
            </p:cNvPr>
            <p:cNvSpPr/>
            <p:nvPr/>
          </p:nvSpPr>
          <p:spPr>
            <a:xfrm>
              <a:off x="6254583" y="2844812"/>
              <a:ext cx="2041604" cy="404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Published or not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642ED8-2FDC-EE45-A316-6F5EF2D6F590}"/>
                </a:ext>
              </a:extLst>
            </p:cNvPr>
            <p:cNvSpPr/>
            <p:nvPr/>
          </p:nvSpPr>
          <p:spPr>
            <a:xfrm>
              <a:off x="3663971" y="2848330"/>
              <a:ext cx="1505101" cy="404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Published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86B27E8-8363-2B45-9ECD-8CCDAF07DA0C}"/>
              </a:ext>
            </a:extLst>
          </p:cNvPr>
          <p:cNvSpPr/>
          <p:nvPr/>
        </p:nvSpPr>
        <p:spPr>
          <a:xfrm>
            <a:off x="1778696" y="2140799"/>
            <a:ext cx="4822520" cy="359612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2" name="Picture 3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441B69-C381-D640-BAC8-B223AC735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057" y="2125855"/>
            <a:ext cx="3954782" cy="7737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ADF15FE-F1F9-C24F-85B0-6094F58BF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057" y="2971497"/>
            <a:ext cx="3963699" cy="276210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BE97815-808E-714B-AFB8-1A5B9A9E16A0}"/>
              </a:ext>
            </a:extLst>
          </p:cNvPr>
          <p:cNvSpPr/>
          <p:nvPr/>
        </p:nvSpPr>
        <p:spPr>
          <a:xfrm>
            <a:off x="3662663" y="5797265"/>
            <a:ext cx="117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 err="1"/>
              <a:t>Proposal</a:t>
            </a:r>
            <a:endParaRPr lang="de-DE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5E49FD-40B8-EB48-9E1D-5DA18F1AB66E}"/>
              </a:ext>
            </a:extLst>
          </p:cNvPr>
          <p:cNvSpPr/>
          <p:nvPr/>
        </p:nvSpPr>
        <p:spPr>
          <a:xfrm>
            <a:off x="8758507" y="5795906"/>
            <a:ext cx="1261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 err="1"/>
              <a:t>Examples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830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427501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</a:t>
                      </a: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</a:t>
                      </a: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Current research system does not incentivize open exploratory science, which can lead to bad scientific “habits”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- Standardized templates and open access repository are needed to match other types of scientific endeavor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1AFB6670-C795-9E4F-8B75-462164E7EF56}"/>
              </a:ext>
            </a:extLst>
          </p:cNvPr>
          <p:cNvSpPr txBox="1"/>
          <p:nvPr/>
        </p:nvSpPr>
        <p:spPr>
          <a:xfrm>
            <a:off x="3360656" y="2287048"/>
            <a:ext cx="22377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Confirmation </a:t>
            </a:r>
          </a:p>
          <a:p>
            <a:endParaRPr lang="en-US" dirty="0" err="1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D6075FF-DD9A-1240-9922-CA9716E93196}"/>
              </a:ext>
            </a:extLst>
          </p:cNvPr>
          <p:cNvSpPr/>
          <p:nvPr/>
        </p:nvSpPr>
        <p:spPr>
          <a:xfrm>
            <a:off x="3400694" y="2436306"/>
            <a:ext cx="2237734" cy="5570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C8E9D88-5441-F041-ADD2-268BC77C1090}"/>
              </a:ext>
            </a:extLst>
          </p:cNvPr>
          <p:cNvSpPr/>
          <p:nvPr/>
        </p:nvSpPr>
        <p:spPr>
          <a:xfrm>
            <a:off x="2131594" y="4020827"/>
            <a:ext cx="4527729" cy="15760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8013269-0A9E-E74D-9978-35107328DFFF}"/>
              </a:ext>
            </a:extLst>
          </p:cNvPr>
          <p:cNvGrpSpPr/>
          <p:nvPr/>
        </p:nvGrpSpPr>
        <p:grpSpPr>
          <a:xfrm>
            <a:off x="2703336" y="4044355"/>
            <a:ext cx="2237734" cy="830997"/>
            <a:chOff x="4815840" y="3024824"/>
            <a:chExt cx="2450592" cy="91004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975443A-13FB-6B49-8284-EBB4A927D397}"/>
                </a:ext>
              </a:extLst>
            </p:cNvPr>
            <p:cNvSpPr txBox="1"/>
            <p:nvPr/>
          </p:nvSpPr>
          <p:spPr>
            <a:xfrm>
              <a:off x="4815840" y="3024824"/>
              <a:ext cx="2450592" cy="9100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dirty="0"/>
            </a:p>
            <a:p>
              <a:pPr algn="ctr"/>
              <a:r>
                <a:rPr lang="en-US" dirty="0"/>
                <a:t>Methods </a:t>
              </a:r>
            </a:p>
            <a:p>
              <a:endParaRPr lang="en-US" dirty="0" err="1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C6EA87A-FA67-3A43-B51C-CEBE5CC4B0C7}"/>
                </a:ext>
              </a:extLst>
            </p:cNvPr>
            <p:cNvSpPr/>
            <p:nvPr/>
          </p:nvSpPr>
          <p:spPr>
            <a:xfrm>
              <a:off x="4815840" y="3188692"/>
              <a:ext cx="2450592" cy="61005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0AB5E70-FE0B-7F4D-8B82-43197470F03A}"/>
              </a:ext>
            </a:extLst>
          </p:cNvPr>
          <p:cNvGrpSpPr/>
          <p:nvPr/>
        </p:nvGrpSpPr>
        <p:grpSpPr>
          <a:xfrm>
            <a:off x="3822203" y="4742628"/>
            <a:ext cx="2237734" cy="758817"/>
            <a:chOff x="4815840" y="3048383"/>
            <a:chExt cx="2450592" cy="83099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2776A7F-021B-D64F-8F37-55D8EBB85146}"/>
                </a:ext>
              </a:extLst>
            </p:cNvPr>
            <p:cNvSpPr txBox="1"/>
            <p:nvPr/>
          </p:nvSpPr>
          <p:spPr>
            <a:xfrm>
              <a:off x="4815840" y="3048383"/>
              <a:ext cx="2450592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dirty="0"/>
            </a:p>
            <a:p>
              <a:pPr algn="ctr"/>
              <a:r>
                <a:rPr lang="en-US" dirty="0"/>
                <a:t>Results </a:t>
              </a:r>
            </a:p>
            <a:p>
              <a:endParaRPr lang="en-US" dirty="0" err="1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26197D4-0211-D74A-90A1-C3FF0611E7B9}"/>
                </a:ext>
              </a:extLst>
            </p:cNvPr>
            <p:cNvSpPr/>
            <p:nvPr/>
          </p:nvSpPr>
          <p:spPr>
            <a:xfrm>
              <a:off x="4815840" y="3188691"/>
              <a:ext cx="2450592" cy="61005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7668444-F813-A44E-9497-8D93C3B2B873}"/>
              </a:ext>
            </a:extLst>
          </p:cNvPr>
          <p:cNvGrpSpPr/>
          <p:nvPr/>
        </p:nvGrpSpPr>
        <p:grpSpPr>
          <a:xfrm>
            <a:off x="3372521" y="1699148"/>
            <a:ext cx="2263866" cy="758817"/>
            <a:chOff x="3502459" y="1519420"/>
            <a:chExt cx="2479210" cy="83099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B8FE23-9F33-4249-83B1-36FA9B6696B0}"/>
                </a:ext>
              </a:extLst>
            </p:cNvPr>
            <p:cNvSpPr txBox="1"/>
            <p:nvPr/>
          </p:nvSpPr>
          <p:spPr>
            <a:xfrm>
              <a:off x="3502459" y="1519420"/>
              <a:ext cx="2450592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dirty="0"/>
            </a:p>
            <a:p>
              <a:pPr algn="ctr"/>
              <a:r>
                <a:rPr lang="en-US" dirty="0"/>
                <a:t>Exploration </a:t>
              </a:r>
            </a:p>
            <a:p>
              <a:endParaRPr lang="en-US" dirty="0" err="1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AA66FAC-3C51-7C4F-AD59-FCB28E6762B5}"/>
                </a:ext>
              </a:extLst>
            </p:cNvPr>
            <p:cNvSpPr/>
            <p:nvPr/>
          </p:nvSpPr>
          <p:spPr>
            <a:xfrm>
              <a:off x="3531077" y="1669709"/>
              <a:ext cx="2450592" cy="61005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C40A432-3D05-0D46-B7F4-7E9A96AA67BC}"/>
              </a:ext>
            </a:extLst>
          </p:cNvPr>
          <p:cNvGrpSpPr/>
          <p:nvPr/>
        </p:nvGrpSpPr>
        <p:grpSpPr>
          <a:xfrm>
            <a:off x="2152809" y="3126512"/>
            <a:ext cx="2230728" cy="830997"/>
            <a:chOff x="4854365" y="128707"/>
            <a:chExt cx="2233191" cy="91004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903B26F-6E05-D049-BA78-2F8C5EAB280F}"/>
                </a:ext>
              </a:extLst>
            </p:cNvPr>
            <p:cNvSpPr txBox="1"/>
            <p:nvPr/>
          </p:nvSpPr>
          <p:spPr>
            <a:xfrm>
              <a:off x="4918630" y="128707"/>
              <a:ext cx="2138913" cy="9100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dirty="0"/>
            </a:p>
            <a:p>
              <a:pPr algn="ctr"/>
              <a:r>
                <a:rPr lang="en-US" dirty="0"/>
                <a:t>Stand-alone sections</a:t>
              </a:r>
            </a:p>
            <a:p>
              <a:endParaRPr lang="en-US" dirty="0" err="1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F390F25-CB5D-A24E-B004-E1FF11BEDFCD}"/>
                </a:ext>
              </a:extLst>
            </p:cNvPr>
            <p:cNvSpPr/>
            <p:nvPr/>
          </p:nvSpPr>
          <p:spPr>
            <a:xfrm>
              <a:off x="4854365" y="288746"/>
              <a:ext cx="2233191" cy="610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80C999D-2DEF-D247-AFD6-85D6363A73A3}"/>
              </a:ext>
            </a:extLst>
          </p:cNvPr>
          <p:cNvSpPr/>
          <p:nvPr/>
        </p:nvSpPr>
        <p:spPr>
          <a:xfrm>
            <a:off x="1974064" y="1671019"/>
            <a:ext cx="4822520" cy="40638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401EF6D-4B5D-1E4C-BCCA-D7399B938E90}"/>
              </a:ext>
            </a:extLst>
          </p:cNvPr>
          <p:cNvSpPr/>
          <p:nvPr/>
        </p:nvSpPr>
        <p:spPr>
          <a:xfrm>
            <a:off x="3450327" y="5809196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/>
              <a:t>Implementation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331B93-ACAF-894F-B4C6-48F85F51D123}"/>
              </a:ext>
            </a:extLst>
          </p:cNvPr>
          <p:cNvSpPr txBox="1"/>
          <p:nvPr/>
        </p:nvSpPr>
        <p:spPr>
          <a:xfrm>
            <a:off x="4493894" y="3160903"/>
            <a:ext cx="22377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Open repository</a:t>
            </a:r>
          </a:p>
          <a:p>
            <a:endParaRPr lang="en-US" dirty="0" err="1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D471E51-FD55-ED49-A24C-A9F770F6F076}"/>
              </a:ext>
            </a:extLst>
          </p:cNvPr>
          <p:cNvSpPr/>
          <p:nvPr/>
        </p:nvSpPr>
        <p:spPr>
          <a:xfrm>
            <a:off x="4590647" y="3287498"/>
            <a:ext cx="2039216" cy="5570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B69B3-B938-DB4D-98B4-BBB03F18A969}"/>
              </a:ext>
            </a:extLst>
          </p:cNvPr>
          <p:cNvSpPr/>
          <p:nvPr/>
        </p:nvSpPr>
        <p:spPr>
          <a:xfrm>
            <a:off x="7441417" y="1962015"/>
            <a:ext cx="34754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/>
              <a:t>…such section(s) would give researchers an opportunity to provide details about pilot studies, initial but incorrect hypotheses, and descriptive and exploratory data analyses that were conducted </a:t>
            </a:r>
            <a:r>
              <a:rPr lang="en-GB" sz="1600" b="1" i="1" dirty="0"/>
              <a:t>prior to the confirmatory </a:t>
            </a:r>
            <a:r>
              <a:rPr lang="en-GB" sz="1600" i="1" dirty="0"/>
              <a:t>part of the study…</a:t>
            </a:r>
          </a:p>
          <a:p>
            <a:r>
              <a:rPr lang="en-GB" sz="1600" b="1" i="1" dirty="0">
                <a:latin typeface="Helvetica" pitchFamily="2" charset="0"/>
              </a:rPr>
              <a:t>The subsequent (confirmatory) </a:t>
            </a:r>
            <a:r>
              <a:rPr lang="en-GB" sz="1600" i="1" dirty="0">
                <a:latin typeface="Helvetica" pitchFamily="2" charset="0"/>
              </a:rPr>
              <a:t>methods and results sections will then be informed by the exploratory results reported in the paper and would be held to the strict standards of confirmatory science.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219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 animBg="1"/>
      <p:bldP spid="90" grpId="0" animBg="1"/>
      <p:bldP spid="106" grpId="0" animBg="1"/>
      <p:bldP spid="107" grpId="0"/>
      <p:bldP spid="108" grpId="0"/>
      <p:bldP spid="109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248861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Current research system does not incentivize open exploratory science, which can lead to bad scientific “habits”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Standardized templates and open access repository are needed to match other types of scientific endeavor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9" name="Textfeld 6">
            <a:extLst>
              <a:ext uri="{FF2B5EF4-FFF2-40B4-BE49-F238E27FC236}">
                <a16:creationId xmlns:a16="http://schemas.microsoft.com/office/drawing/2014/main" id="{16749536-D4C7-0645-AC5E-CA976A47B7AF}"/>
              </a:ext>
            </a:extLst>
          </p:cNvPr>
          <p:cNvSpPr txBox="1"/>
          <p:nvPr/>
        </p:nvSpPr>
        <p:spPr>
          <a:xfrm>
            <a:off x="1910949" y="1839919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Benefits</a:t>
            </a:r>
            <a:r>
              <a:rPr lang="en-US" dirty="0"/>
              <a:t>:</a:t>
            </a:r>
          </a:p>
        </p:txBody>
      </p:sp>
      <p:sp>
        <p:nvSpPr>
          <p:cNvPr id="10" name="Textfeld 7">
            <a:extLst>
              <a:ext uri="{FF2B5EF4-FFF2-40B4-BE49-F238E27FC236}">
                <a16:creationId xmlns:a16="http://schemas.microsoft.com/office/drawing/2014/main" id="{5A3612F2-9CE3-764D-8746-A7F6A4DE9D18}"/>
              </a:ext>
            </a:extLst>
          </p:cNvPr>
          <p:cNvSpPr txBox="1"/>
          <p:nvPr/>
        </p:nvSpPr>
        <p:spPr>
          <a:xfrm>
            <a:off x="8470489" y="4524916"/>
            <a:ext cx="23611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Allowing meta-exploratory studies</a:t>
            </a:r>
          </a:p>
        </p:txBody>
      </p:sp>
      <p:sp>
        <p:nvSpPr>
          <p:cNvPr id="11" name="Textfeld 9">
            <a:extLst>
              <a:ext uri="{FF2B5EF4-FFF2-40B4-BE49-F238E27FC236}">
                <a16:creationId xmlns:a16="http://schemas.microsoft.com/office/drawing/2014/main" id="{82C610E0-C3A2-B140-A06F-307154C02C53}"/>
              </a:ext>
            </a:extLst>
          </p:cNvPr>
          <p:cNvSpPr txBox="1"/>
          <p:nvPr/>
        </p:nvSpPr>
        <p:spPr>
          <a:xfrm>
            <a:off x="2763564" y="4560126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Open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56CA785-A870-A446-9603-21B5DD1DE7D7}"/>
              </a:ext>
            </a:extLst>
          </p:cNvPr>
          <p:cNvSpPr txBox="1"/>
          <p:nvPr/>
        </p:nvSpPr>
        <p:spPr>
          <a:xfrm>
            <a:off x="5333607" y="4537962"/>
            <a:ext cx="21672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Generating material</a:t>
            </a:r>
          </a:p>
        </p:txBody>
      </p:sp>
      <p:pic>
        <p:nvPicPr>
          <p:cNvPr id="14" name="Picture 6" descr="Give Us Free GIFs - Get the best GIF on GIPHY">
            <a:extLst>
              <a:ext uri="{FF2B5EF4-FFF2-40B4-BE49-F238E27FC236}">
                <a16:creationId xmlns:a16="http://schemas.microsoft.com/office/drawing/2014/main" id="{E48D019E-4FC6-8448-BC3C-99948BAB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48" y="2486694"/>
            <a:ext cx="2716864" cy="197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usion GIFs - Get the best GIF on GIPHY">
            <a:extLst>
              <a:ext uri="{FF2B5EF4-FFF2-40B4-BE49-F238E27FC236}">
                <a16:creationId xmlns:a16="http://schemas.microsoft.com/office/drawing/2014/main" id="{F10E4FC2-0F4B-8F4D-B594-B4827643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766" y="2526216"/>
            <a:ext cx="2618876" cy="196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Filing Cabinet GIFs - Get the best GIF on GIPHY">
            <a:extLst>
              <a:ext uri="{FF2B5EF4-FFF2-40B4-BE49-F238E27FC236}">
                <a16:creationId xmlns:a16="http://schemas.microsoft.com/office/drawing/2014/main" id="{567CBAE5-1C61-C548-A58E-B2E90C374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62" y="2526216"/>
            <a:ext cx="1961704" cy="196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2">
            <a:extLst>
              <a:ext uri="{FF2B5EF4-FFF2-40B4-BE49-F238E27FC236}">
                <a16:creationId xmlns:a16="http://schemas.microsoft.com/office/drawing/2014/main" id="{C8908485-3CB1-6A42-8974-80324EDE46F2}"/>
              </a:ext>
            </a:extLst>
          </p:cNvPr>
          <p:cNvSpPr txBox="1"/>
          <p:nvPr/>
        </p:nvSpPr>
        <p:spPr>
          <a:xfrm>
            <a:off x="1910948" y="5435569"/>
            <a:ext cx="9241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Open </a:t>
            </a:r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(i.e.,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drawer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) </a:t>
            </a:r>
            <a:r>
              <a:rPr lang="de-DE" dirty="0" err="1"/>
              <a:t>becomes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honest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omniscience</a:t>
            </a:r>
            <a:r>
              <a:rPr lang="de-DE" dirty="0"/>
              <a:t>),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learnability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young</a:t>
            </a:r>
            <a:r>
              <a:rPr lang="de-DE" dirty="0"/>
              <a:t> </a:t>
            </a:r>
            <a:r>
              <a:rPr lang="de-DE" dirty="0" err="1"/>
              <a:t>researchers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137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98264"/>
              </p:ext>
            </p:extLst>
          </p:nvPr>
        </p:nvGraphicFramePr>
        <p:xfrm>
          <a:off x="1910950" y="246743"/>
          <a:ext cx="977126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Current research system does not incentivize open exploratory science, which can lead to bad scientific “habits”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Standardized templates and open access repository are needed to match other types of scientific endeavor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Open exploration will improve the quantity of available results and extend good practices to common scientific endeavor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9" name="Textfeld 6">
            <a:extLst>
              <a:ext uri="{FF2B5EF4-FFF2-40B4-BE49-F238E27FC236}">
                <a16:creationId xmlns:a16="http://schemas.microsoft.com/office/drawing/2014/main" id="{16749536-D4C7-0645-AC5E-CA976A47B7AF}"/>
              </a:ext>
            </a:extLst>
          </p:cNvPr>
          <p:cNvSpPr txBox="1"/>
          <p:nvPr/>
        </p:nvSpPr>
        <p:spPr>
          <a:xfrm>
            <a:off x="1910949" y="1839919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Concerns</a:t>
            </a:r>
            <a:r>
              <a:rPr lang="en-US" dirty="0"/>
              <a:t>:</a:t>
            </a:r>
          </a:p>
        </p:txBody>
      </p:sp>
      <p:sp>
        <p:nvSpPr>
          <p:cNvPr id="10" name="Textfeld 7">
            <a:extLst>
              <a:ext uri="{FF2B5EF4-FFF2-40B4-BE49-F238E27FC236}">
                <a16:creationId xmlns:a16="http://schemas.microsoft.com/office/drawing/2014/main" id="{5A3612F2-9CE3-764D-8746-A7F6A4DE9D18}"/>
              </a:ext>
            </a:extLst>
          </p:cNvPr>
          <p:cNvSpPr txBox="1"/>
          <p:nvPr/>
        </p:nvSpPr>
        <p:spPr>
          <a:xfrm>
            <a:off x="5546360" y="5454747"/>
            <a:ext cx="39211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False negative and positive results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56CA785-A870-A446-9603-21B5DD1DE7D7}"/>
              </a:ext>
            </a:extLst>
          </p:cNvPr>
          <p:cNvSpPr txBox="1"/>
          <p:nvPr/>
        </p:nvSpPr>
        <p:spPr>
          <a:xfrm>
            <a:off x="2724515" y="5469134"/>
            <a:ext cx="1320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messy code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19CABFBC-7D51-AC49-B283-02116C509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89" y="4263777"/>
            <a:ext cx="2052526" cy="732781"/>
          </a:xfrm>
          <a:prstGeom prst="rect">
            <a:avLst/>
          </a:prstGeom>
        </p:spPr>
      </p:pic>
      <p:sp>
        <p:nvSpPr>
          <p:cNvPr id="17" name="Textfeld 12">
            <a:extLst>
              <a:ext uri="{FF2B5EF4-FFF2-40B4-BE49-F238E27FC236}">
                <a16:creationId xmlns:a16="http://schemas.microsoft.com/office/drawing/2014/main" id="{9B5C4B73-C1A5-8943-A613-9BC33091AFEA}"/>
              </a:ext>
            </a:extLst>
          </p:cNvPr>
          <p:cNvSpPr txBox="1"/>
          <p:nvPr/>
        </p:nvSpPr>
        <p:spPr>
          <a:xfrm>
            <a:off x="1910948" y="5881156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/>
              <a:t>but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solvable</a:t>
            </a:r>
            <a:r>
              <a:rPr lang="de-DE" dirty="0"/>
              <a:t> (</a:t>
            </a:r>
            <a:r>
              <a:rPr lang="de-DE" dirty="0" err="1"/>
              <a:t>incentives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awareness</a:t>
            </a:r>
            <a:r>
              <a:rPr lang="de-DE" dirty="0"/>
              <a:t>). </a:t>
            </a:r>
            <a:endParaRPr lang="de-DE" b="1" dirty="0"/>
          </a:p>
        </p:txBody>
      </p:sp>
      <p:pic>
        <p:nvPicPr>
          <p:cNvPr id="10244" name="Picture 4" descr="Applied Statistics Lesson and Humour of the Day – Type I Error (False  Positive) and Type 2 Error (False Negative) | The Chemical Statistician">
            <a:extLst>
              <a:ext uri="{FF2B5EF4-FFF2-40B4-BE49-F238E27FC236}">
                <a16:creationId xmlns:a16="http://schemas.microsoft.com/office/drawing/2014/main" id="{2A5021DE-14D7-C64C-ABF3-95F090250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935" y="2091804"/>
            <a:ext cx="4286951" cy="321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2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Button, et al 2013</a:t>
            </a:r>
          </a:p>
          <a:p>
            <a:endParaRPr lang="en-US" sz="1200" i="1" dirty="0"/>
          </a:p>
          <a:p>
            <a:r>
              <a:rPr lang="en-US" sz="1200" i="1" dirty="0"/>
              <a:t>Ioannidis, 2005</a:t>
            </a:r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/>
        </p:nvGraphicFramePr>
        <p:xfrm>
          <a:off x="1910950" y="246743"/>
          <a:ext cx="977126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Current research system does not incentivize open exploratory science, which can lead to bad scientific “habits”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Standardized templates and open access repository are needed to match other types of scientific endeavor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Open exploration will improve the quantity of available results and extend good practices to common scientific endeavor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592D7A6-EEBF-B647-8E30-91B0BF95E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02" y="4830142"/>
            <a:ext cx="3022758" cy="7556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F77101-9A12-7840-A931-F9C07198324B}"/>
              </a:ext>
            </a:extLst>
          </p:cNvPr>
          <p:cNvSpPr/>
          <p:nvPr/>
        </p:nvSpPr>
        <p:spPr>
          <a:xfrm>
            <a:off x="2100502" y="2523959"/>
            <a:ext cx="30227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Positive Predictive Value:</a:t>
            </a:r>
          </a:p>
          <a:p>
            <a:endParaRPr lang="en-GB" dirty="0"/>
          </a:p>
          <a:p>
            <a:r>
              <a:rPr lang="en-GB" i="1" dirty="0"/>
              <a:t>is the probability that a ‘positive’ research finding reflects a true effect (that is, the finding is a true positive)</a:t>
            </a:r>
            <a:endParaRPr lang="en-US" i="1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4346A93-10F9-B74A-8D79-7C7C29CC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66" y="2153560"/>
            <a:ext cx="1453620" cy="380267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9035C7AA-EE9E-204D-9EA5-509E55B83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50"/>
          <a:stretch/>
        </p:blipFill>
        <p:spPr>
          <a:xfrm>
            <a:off x="5559554" y="2190249"/>
            <a:ext cx="2041118" cy="380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9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15</a:t>
            </a:fld>
            <a:endParaRPr lang="de-DE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53229"/>
              </p:ext>
            </p:extLst>
          </p:nvPr>
        </p:nvGraphicFramePr>
        <p:xfrm>
          <a:off x="1910950" y="246743"/>
          <a:ext cx="977126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Current research system does not incentivize open exploratory science, which can lead to bad scientific “habits”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Standardized templates and open access repository are needed to match other types of scientific endeavor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Open exploration will improve the quantity of available results and extend good practices to common scientific endeavor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Learn, be honest, and reproduce!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pic>
        <p:nvPicPr>
          <p:cNvPr id="16386" name="Picture 2" descr="Best Reproducibility GIFs | Gfycat">
            <a:extLst>
              <a:ext uri="{FF2B5EF4-FFF2-40B4-BE49-F238E27FC236}">
                <a16:creationId xmlns:a16="http://schemas.microsoft.com/office/drawing/2014/main" id="{21F742E8-8AD8-0745-B59D-8AB528F5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41" y="2441573"/>
            <a:ext cx="2071016" cy="155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76FB44-A65F-7D4A-B5FA-E54B4E90C378}"/>
              </a:ext>
            </a:extLst>
          </p:cNvPr>
          <p:cNvSpPr txBox="1"/>
          <p:nvPr/>
        </p:nvSpPr>
        <p:spPr>
          <a:xfrm>
            <a:off x="7924703" y="4235014"/>
            <a:ext cx="17568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&amp; REPRODUCE!</a:t>
            </a:r>
          </a:p>
        </p:txBody>
      </p:sp>
      <p:pic>
        <p:nvPicPr>
          <p:cNvPr id="4" name="Picture 3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A0CB6900-7BBC-FC4A-91FE-FB262D0F3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84" y="4582149"/>
            <a:ext cx="5162980" cy="1638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0" name="Picture 2" descr="Time To Learn GIFs - Get the best GIF on GIPHY">
            <a:extLst>
              <a:ext uri="{FF2B5EF4-FFF2-40B4-BE49-F238E27FC236}">
                <a16:creationId xmlns:a16="http://schemas.microsoft.com/office/drawing/2014/main" id="{92FCBED5-0699-EB4B-ACD8-40DC8448B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05" y="2441573"/>
            <a:ext cx="2317437" cy="156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o You Want Me To Be Honest GIFs - Get the best GIF on GIPHY">
            <a:extLst>
              <a:ext uri="{FF2B5EF4-FFF2-40B4-BE49-F238E27FC236}">
                <a16:creationId xmlns:a16="http://schemas.microsoft.com/office/drawing/2014/main" id="{80D308E2-8C2F-6E4D-B0C9-140760B8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895" y="2432980"/>
            <a:ext cx="2776631" cy="156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03C315-6C8B-5745-84A0-100D3E495C1A}"/>
              </a:ext>
            </a:extLst>
          </p:cNvPr>
          <p:cNvSpPr txBox="1"/>
          <p:nvPr/>
        </p:nvSpPr>
        <p:spPr>
          <a:xfrm>
            <a:off x="5449768" y="4215248"/>
            <a:ext cx="13336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BE HONEST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11E314-4633-C341-A05D-F6602DD53707}"/>
              </a:ext>
            </a:extLst>
          </p:cNvPr>
          <p:cNvSpPr txBox="1"/>
          <p:nvPr/>
        </p:nvSpPr>
        <p:spPr>
          <a:xfrm>
            <a:off x="3220602" y="4235013"/>
            <a:ext cx="7694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LEARN</a:t>
            </a:r>
          </a:p>
        </p:txBody>
      </p:sp>
    </p:spTree>
    <p:extLst>
      <p:ext uri="{BB962C8B-B14F-4D97-AF65-F5344CB8AC3E}">
        <p14:creationId xmlns:p14="http://schemas.microsoft.com/office/powerpoint/2010/main" val="5328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</a:p>
          <a:p>
            <a:endParaRPr lang="en-US" sz="1200" i="1" dirty="0"/>
          </a:p>
          <a:p>
            <a:r>
              <a:rPr lang="en-US" sz="1200" dirty="0"/>
              <a:t>https://</a:t>
            </a:r>
            <a:r>
              <a:rPr lang="en-US" sz="1200" dirty="0" err="1"/>
              <a:t>it.wikipedia.org</a:t>
            </a:r>
            <a:r>
              <a:rPr lang="en-US" sz="1200" dirty="0"/>
              <a:t>/wiki/</a:t>
            </a:r>
            <a:r>
              <a:rPr lang="en-US" sz="1200" dirty="0" err="1"/>
              <a:t>Bertolt_Brecht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11631"/>
              </p:ext>
            </p:extLst>
          </p:nvPr>
        </p:nvGraphicFramePr>
        <p:xfrm>
          <a:off x="1910950" y="246743"/>
          <a:ext cx="977126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 Current open science policies are not adequate for exploratory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 Current research system does not incentivize open exploratory science, which can lead to bad scientific “habits”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Standardized templates and open access repository are needed to match other types of scientific endeavor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 Open exploration will improve the quantity of available results and extend good practices to common scientific endeavor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Learn, be honest, and reproduce!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pic>
        <p:nvPicPr>
          <p:cNvPr id="11266" name="Picture 2" descr="Bertolt Brecht - Wikipedia">
            <a:extLst>
              <a:ext uri="{FF2B5EF4-FFF2-40B4-BE49-F238E27FC236}">
                <a16:creationId xmlns:a16="http://schemas.microsoft.com/office/drawing/2014/main" id="{2FC6CA9C-2B20-614E-B65F-EAAF71958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0" y="1837687"/>
            <a:ext cx="2954395" cy="42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2622DAD-5CE7-6441-B862-A0B0F5641821}"/>
              </a:ext>
            </a:extLst>
          </p:cNvPr>
          <p:cNvSpPr/>
          <p:nvPr/>
        </p:nvSpPr>
        <p:spPr>
          <a:xfrm>
            <a:off x="8335962" y="593303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/>
              <a:t>Implementation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5F06C9-3870-3548-9CCB-DA783535E4BB}"/>
              </a:ext>
            </a:extLst>
          </p:cNvPr>
          <p:cNvSpPr/>
          <p:nvPr/>
        </p:nvSpPr>
        <p:spPr>
          <a:xfrm>
            <a:off x="4878269" y="1992051"/>
            <a:ext cx="18133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</a:p>
          <a:p>
            <a:pPr algn="ctr"/>
            <a:r>
              <a:rPr lang="de-DE" dirty="0"/>
              <a:t>will </a:t>
            </a:r>
            <a:r>
              <a:rPr lang="de-DE" dirty="0" err="1"/>
              <a:t>this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implementation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resolve</a:t>
            </a:r>
            <a:r>
              <a:rPr lang="de-DE" dirty="0"/>
              <a:t>? </a:t>
            </a:r>
          </a:p>
          <a:p>
            <a:pPr algn="ctr"/>
            <a:r>
              <a:rPr lang="de-DE" dirty="0"/>
              <a:t>Can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</a:p>
          <a:p>
            <a:pPr algn="ctr"/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? 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51AABDD7-59E9-AD42-9609-350679EE20F7}"/>
              </a:ext>
            </a:extLst>
          </p:cNvPr>
          <p:cNvSpPr/>
          <p:nvPr/>
        </p:nvSpPr>
        <p:spPr>
          <a:xfrm>
            <a:off x="4638503" y="1653022"/>
            <a:ext cx="2221196" cy="2342365"/>
          </a:xfrm>
          <a:prstGeom prst="wedgeEllipseCallout">
            <a:avLst>
              <a:gd name="adj1" fmla="val -60672"/>
              <a:gd name="adj2" fmla="val 543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44BB31-1B80-6045-97F3-4A707DA9D5F6}"/>
              </a:ext>
            </a:extLst>
          </p:cNvPr>
          <p:cNvSpPr txBox="1"/>
          <p:nvPr/>
        </p:nvSpPr>
        <p:spPr>
          <a:xfrm>
            <a:off x="8246291" y="2425675"/>
            <a:ext cx="22377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Confirmation </a:t>
            </a:r>
          </a:p>
          <a:p>
            <a:endParaRPr lang="en-US" dirty="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547C7D-7864-9145-8A7D-21F8E2684B5D}"/>
              </a:ext>
            </a:extLst>
          </p:cNvPr>
          <p:cNvSpPr/>
          <p:nvPr/>
        </p:nvSpPr>
        <p:spPr>
          <a:xfrm>
            <a:off x="8286329" y="2574933"/>
            <a:ext cx="2237734" cy="5570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5E0454-DABD-DE43-B2B2-926891E4892F}"/>
              </a:ext>
            </a:extLst>
          </p:cNvPr>
          <p:cNvSpPr/>
          <p:nvPr/>
        </p:nvSpPr>
        <p:spPr>
          <a:xfrm>
            <a:off x="7017229" y="4159454"/>
            <a:ext cx="4527729" cy="15760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1528D2-69CF-754C-BED8-48C8CCCE28DC}"/>
              </a:ext>
            </a:extLst>
          </p:cNvPr>
          <p:cNvGrpSpPr/>
          <p:nvPr/>
        </p:nvGrpSpPr>
        <p:grpSpPr>
          <a:xfrm>
            <a:off x="7588971" y="4182982"/>
            <a:ext cx="2237734" cy="830997"/>
            <a:chOff x="4815840" y="3024824"/>
            <a:chExt cx="2450592" cy="9100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3810BB-DAB5-4E4E-A06D-8FCFA0500006}"/>
                </a:ext>
              </a:extLst>
            </p:cNvPr>
            <p:cNvSpPr txBox="1"/>
            <p:nvPr/>
          </p:nvSpPr>
          <p:spPr>
            <a:xfrm>
              <a:off x="4815840" y="3024824"/>
              <a:ext cx="2450592" cy="9100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dirty="0"/>
            </a:p>
            <a:p>
              <a:pPr algn="ctr"/>
              <a:r>
                <a:rPr lang="en-US" dirty="0"/>
                <a:t>Methods </a:t>
              </a:r>
            </a:p>
            <a:p>
              <a:endParaRPr lang="en-US" dirty="0" err="1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9C53B99-A348-844E-A4B3-03074ED886D3}"/>
                </a:ext>
              </a:extLst>
            </p:cNvPr>
            <p:cNvSpPr/>
            <p:nvPr/>
          </p:nvSpPr>
          <p:spPr>
            <a:xfrm>
              <a:off x="4815840" y="3188692"/>
              <a:ext cx="2450592" cy="61005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5D07DA-6810-0F44-87D4-EFA8578EDA7F}"/>
              </a:ext>
            </a:extLst>
          </p:cNvPr>
          <p:cNvGrpSpPr/>
          <p:nvPr/>
        </p:nvGrpSpPr>
        <p:grpSpPr>
          <a:xfrm>
            <a:off x="8707838" y="4881255"/>
            <a:ext cx="2237734" cy="758817"/>
            <a:chOff x="4815840" y="3048383"/>
            <a:chExt cx="2450592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AA7EB5-2306-324E-9F7B-3E0F63901672}"/>
                </a:ext>
              </a:extLst>
            </p:cNvPr>
            <p:cNvSpPr txBox="1"/>
            <p:nvPr/>
          </p:nvSpPr>
          <p:spPr>
            <a:xfrm>
              <a:off x="4815840" y="3048383"/>
              <a:ext cx="2450592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dirty="0"/>
            </a:p>
            <a:p>
              <a:pPr algn="ctr"/>
              <a:r>
                <a:rPr lang="en-US" dirty="0"/>
                <a:t>Results </a:t>
              </a:r>
            </a:p>
            <a:p>
              <a:endParaRPr lang="en-US" dirty="0" err="1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343818A-7379-4B49-9013-21AF8A72A881}"/>
                </a:ext>
              </a:extLst>
            </p:cNvPr>
            <p:cNvSpPr/>
            <p:nvPr/>
          </p:nvSpPr>
          <p:spPr>
            <a:xfrm>
              <a:off x="4815840" y="3188691"/>
              <a:ext cx="2450592" cy="61005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AEE909-5D94-D34A-AFF4-2594044CC386}"/>
              </a:ext>
            </a:extLst>
          </p:cNvPr>
          <p:cNvGrpSpPr/>
          <p:nvPr/>
        </p:nvGrpSpPr>
        <p:grpSpPr>
          <a:xfrm>
            <a:off x="8258156" y="1837775"/>
            <a:ext cx="2263866" cy="758817"/>
            <a:chOff x="3502459" y="1519420"/>
            <a:chExt cx="2479210" cy="8309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B7D740-A4ED-FB45-8A69-53E72E245CDB}"/>
                </a:ext>
              </a:extLst>
            </p:cNvPr>
            <p:cNvSpPr txBox="1"/>
            <p:nvPr/>
          </p:nvSpPr>
          <p:spPr>
            <a:xfrm>
              <a:off x="3502459" y="1519420"/>
              <a:ext cx="2450592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dirty="0"/>
            </a:p>
            <a:p>
              <a:pPr algn="ctr"/>
              <a:r>
                <a:rPr lang="en-US" dirty="0"/>
                <a:t>Exploration </a:t>
              </a:r>
            </a:p>
            <a:p>
              <a:endParaRPr lang="en-US" dirty="0" err="1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19295A-2FE9-1C4B-B929-65CE171D13BF}"/>
                </a:ext>
              </a:extLst>
            </p:cNvPr>
            <p:cNvSpPr/>
            <p:nvPr/>
          </p:nvSpPr>
          <p:spPr>
            <a:xfrm>
              <a:off x="3531077" y="1669709"/>
              <a:ext cx="2450592" cy="61005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075B4D-C3F8-CD4C-9D62-EBDE5581DFDC}"/>
              </a:ext>
            </a:extLst>
          </p:cNvPr>
          <p:cNvGrpSpPr/>
          <p:nvPr/>
        </p:nvGrpSpPr>
        <p:grpSpPr>
          <a:xfrm>
            <a:off x="7038444" y="3265139"/>
            <a:ext cx="2230728" cy="830997"/>
            <a:chOff x="4854365" y="128707"/>
            <a:chExt cx="2233191" cy="91004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A3B6CB-14A6-0F4F-B3D2-94B49DE2FEA8}"/>
                </a:ext>
              </a:extLst>
            </p:cNvPr>
            <p:cNvSpPr txBox="1"/>
            <p:nvPr/>
          </p:nvSpPr>
          <p:spPr>
            <a:xfrm>
              <a:off x="4918630" y="128707"/>
              <a:ext cx="2138913" cy="9100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dirty="0"/>
            </a:p>
            <a:p>
              <a:pPr algn="ctr"/>
              <a:r>
                <a:rPr lang="en-US" dirty="0"/>
                <a:t>Stand-alone sections</a:t>
              </a:r>
            </a:p>
            <a:p>
              <a:endParaRPr lang="en-US" dirty="0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B5E39FE-33F8-6549-94C8-FF96E497DFC1}"/>
                </a:ext>
              </a:extLst>
            </p:cNvPr>
            <p:cNvSpPr/>
            <p:nvPr/>
          </p:nvSpPr>
          <p:spPr>
            <a:xfrm>
              <a:off x="4854365" y="288746"/>
              <a:ext cx="2233191" cy="6100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3FD1B8C-80B7-E34B-B64F-1E94E3D962AA}"/>
              </a:ext>
            </a:extLst>
          </p:cNvPr>
          <p:cNvSpPr/>
          <p:nvPr/>
        </p:nvSpPr>
        <p:spPr>
          <a:xfrm>
            <a:off x="6859699" y="1809646"/>
            <a:ext cx="4822520" cy="40638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B26B2C-77E4-BF43-B53A-35EE1FC5AC45}"/>
              </a:ext>
            </a:extLst>
          </p:cNvPr>
          <p:cNvSpPr txBox="1"/>
          <p:nvPr/>
        </p:nvSpPr>
        <p:spPr>
          <a:xfrm>
            <a:off x="9379529" y="3299530"/>
            <a:ext cx="22377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Open repository</a:t>
            </a:r>
          </a:p>
          <a:p>
            <a:endParaRPr lang="en-US" dirty="0" err="1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AC4A9F-A8E0-BC45-B6F8-A5307FBCC722}"/>
              </a:ext>
            </a:extLst>
          </p:cNvPr>
          <p:cNvSpPr/>
          <p:nvPr/>
        </p:nvSpPr>
        <p:spPr>
          <a:xfrm>
            <a:off x="9476282" y="3426125"/>
            <a:ext cx="2039216" cy="55706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23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" grpId="0" animBg="1"/>
      <p:bldP spid="29" grpId="0"/>
      <p:bldP spid="30" grpId="0" animBg="1"/>
      <p:bldP spid="31" grpId="0" animBg="1"/>
      <p:bldP spid="45" grpId="0" animBg="1"/>
      <p:bldP spid="47" grpId="0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153922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5928E84-9644-9E41-8A8F-5B79AD890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75" y="1913365"/>
            <a:ext cx="3131287" cy="41396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4FF5117-0E40-5B44-B939-72F82FCFC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632094"/>
              </p:ext>
            </p:extLst>
          </p:nvPr>
        </p:nvGraphicFramePr>
        <p:xfrm>
          <a:off x="7346327" y="2234746"/>
          <a:ext cx="2119069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069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CD4D81-85B4-984A-8800-9DD7611A1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8589"/>
              </p:ext>
            </p:extLst>
          </p:nvPr>
        </p:nvGraphicFramePr>
        <p:xfrm>
          <a:off x="7346328" y="2969323"/>
          <a:ext cx="211907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070">
                  <a:extLst>
                    <a:ext uri="{9D8B030D-6E8A-4147-A177-3AD203B41FA5}">
                      <a16:colId xmlns:a16="http://schemas.microsoft.com/office/drawing/2014/main" val="3582823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68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5001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FCB0F3-D316-1E44-871A-00DFFB78E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099331"/>
              </p:ext>
            </p:extLst>
          </p:nvPr>
        </p:nvGraphicFramePr>
        <p:xfrm>
          <a:off x="7346328" y="3703900"/>
          <a:ext cx="211907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070">
                  <a:extLst>
                    <a:ext uri="{9D8B030D-6E8A-4147-A177-3AD203B41FA5}">
                      <a16:colId xmlns:a16="http://schemas.microsoft.com/office/drawing/2014/main" val="1764496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459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2545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E56B4F-04A5-8543-8B79-7BD7EC941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621185"/>
              </p:ext>
            </p:extLst>
          </p:nvPr>
        </p:nvGraphicFramePr>
        <p:xfrm>
          <a:off x="7346328" y="4438477"/>
          <a:ext cx="215519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1633268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0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24843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BFB172-B50F-E949-A3A7-C84C81266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381064"/>
              </p:ext>
            </p:extLst>
          </p:nvPr>
        </p:nvGraphicFramePr>
        <p:xfrm>
          <a:off x="7346328" y="5169356"/>
          <a:ext cx="2155190" cy="562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3555237611"/>
                    </a:ext>
                  </a:extLst>
                </a:gridCol>
              </a:tblGrid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701996"/>
                  </a:ext>
                </a:extLst>
              </a:tr>
              <a:tr h="287976"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805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7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656907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E6D0162-30D0-4C4C-AD25-C9E58813EB7B}"/>
              </a:ext>
            </a:extLst>
          </p:cNvPr>
          <p:cNvSpPr txBox="1"/>
          <p:nvPr/>
        </p:nvSpPr>
        <p:spPr>
          <a:xfrm>
            <a:off x="1910949" y="1839919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Aim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open </a:t>
            </a:r>
            <a:r>
              <a:rPr lang="de-DE" b="1" dirty="0" err="1"/>
              <a:t>science</a:t>
            </a:r>
            <a:r>
              <a:rPr lang="de-DE" dirty="0"/>
              <a:t>: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accessibility</a:t>
            </a:r>
            <a:r>
              <a:rPr lang="de-DE" dirty="0"/>
              <a:t> and </a:t>
            </a:r>
            <a:r>
              <a:rPr lang="de-DE" dirty="0" err="1"/>
              <a:t>transparency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9EF7BF-87D5-4EBF-BEE5-67D5D43DB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0" r="6141"/>
          <a:stretch/>
        </p:blipFill>
        <p:spPr>
          <a:xfrm>
            <a:off x="8409094" y="2898872"/>
            <a:ext cx="2483895" cy="161445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9418658-A2B3-44AB-9C17-016AF5E33C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1" r="4658"/>
          <a:stretch/>
        </p:blipFill>
        <p:spPr>
          <a:xfrm>
            <a:off x="1910948" y="2898871"/>
            <a:ext cx="2301321" cy="161445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9EF9D24-76FD-4339-AFB1-281290406F18}"/>
              </a:ext>
            </a:extLst>
          </p:cNvPr>
          <p:cNvSpPr txBox="1"/>
          <p:nvPr/>
        </p:nvSpPr>
        <p:spPr>
          <a:xfrm>
            <a:off x="8964955" y="4537962"/>
            <a:ext cx="13721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 err="1"/>
              <a:t>Replications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5024EE-92A1-499E-88DE-6F81C41B58E6}"/>
              </a:ext>
            </a:extLst>
          </p:cNvPr>
          <p:cNvSpPr txBox="1"/>
          <p:nvPr/>
        </p:nvSpPr>
        <p:spPr>
          <a:xfrm>
            <a:off x="2240870" y="4537962"/>
            <a:ext cx="16414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 err="1"/>
              <a:t>Preregistration</a:t>
            </a:r>
            <a:endParaRPr lang="de-DE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F73130-FA69-4CE1-ADDF-0FAF78C02C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840"/>
          <a:stretch/>
        </p:blipFill>
        <p:spPr>
          <a:xfrm>
            <a:off x="5377566" y="2669783"/>
            <a:ext cx="2092167" cy="186817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F4E4D04-C10A-4CD5-96BA-7115844381FE}"/>
              </a:ext>
            </a:extLst>
          </p:cNvPr>
          <p:cNvSpPr txBox="1"/>
          <p:nvPr/>
        </p:nvSpPr>
        <p:spPr>
          <a:xfrm>
            <a:off x="5910689" y="4537962"/>
            <a:ext cx="10259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 err="1"/>
              <a:t>Statistics</a:t>
            </a:r>
            <a:endParaRPr lang="de-DE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CCB7D2E-96C1-4B4B-B50D-E601BC3D519F}"/>
              </a:ext>
            </a:extLst>
          </p:cNvPr>
          <p:cNvSpPr txBox="1"/>
          <p:nvPr/>
        </p:nvSpPr>
        <p:spPr>
          <a:xfrm>
            <a:off x="1910948" y="5459817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b="1" dirty="0" err="1"/>
              <a:t>hypotheses</a:t>
            </a:r>
            <a:r>
              <a:rPr lang="de-DE" b="1" dirty="0"/>
              <a:t>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want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test</a:t>
            </a:r>
            <a:r>
              <a:rPr lang="de-DE" b="1" dirty="0"/>
              <a:t> (</a:t>
            </a:r>
            <a:r>
              <a:rPr lang="de-DE" b="1" dirty="0" err="1"/>
              <a:t>confirmatory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164077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E6D0162-30D0-4C4C-AD25-C9E58813EB7B}"/>
              </a:ext>
            </a:extLst>
          </p:cNvPr>
          <p:cNvSpPr txBox="1"/>
          <p:nvPr/>
        </p:nvSpPr>
        <p:spPr>
          <a:xfrm>
            <a:off x="1910949" y="1839919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Exploratory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no</a:t>
            </a:r>
            <a:r>
              <a:rPr lang="de-DE" dirty="0"/>
              <a:t> a priori </a:t>
            </a:r>
            <a:r>
              <a:rPr lang="de-DE" dirty="0" err="1"/>
              <a:t>hypotheses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EF9D24-76FD-4339-AFB1-281290406F18}"/>
              </a:ext>
            </a:extLst>
          </p:cNvPr>
          <p:cNvSpPr txBox="1"/>
          <p:nvPr/>
        </p:nvSpPr>
        <p:spPr>
          <a:xfrm>
            <a:off x="8470489" y="4524916"/>
            <a:ext cx="23611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b="1" dirty="0" err="1"/>
              <a:t>Taking</a:t>
            </a:r>
            <a:r>
              <a:rPr lang="de-DE" b="1" dirty="0"/>
              <a:t> </a:t>
            </a:r>
            <a:r>
              <a:rPr lang="de-DE" b="1" dirty="0" err="1"/>
              <a:t>advantage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degrees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freedom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5024EE-92A1-499E-88DE-6F81C41B58E6}"/>
              </a:ext>
            </a:extLst>
          </p:cNvPr>
          <p:cNvSpPr txBox="1"/>
          <p:nvPr/>
        </p:nvSpPr>
        <p:spPr>
          <a:xfrm>
            <a:off x="2135188" y="4537962"/>
            <a:ext cx="18466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 err="1"/>
              <a:t>Overview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F4E4D04-C10A-4CD5-96BA-7115844381FE}"/>
              </a:ext>
            </a:extLst>
          </p:cNvPr>
          <p:cNvSpPr txBox="1"/>
          <p:nvPr/>
        </p:nvSpPr>
        <p:spPr>
          <a:xfrm>
            <a:off x="5333607" y="4537962"/>
            <a:ext cx="218008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/>
              <a:t>Generating </a:t>
            </a:r>
            <a:r>
              <a:rPr lang="de-DE" b="1" dirty="0" err="1"/>
              <a:t>theories</a:t>
            </a:r>
            <a:endParaRPr lang="de-DE" b="1" dirty="0"/>
          </a:p>
          <a:p>
            <a:pPr algn="ctr"/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hypothesis</a:t>
            </a:r>
            <a:endParaRPr lang="de-DE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CCB7D2E-96C1-4B4B-B50D-E601BC3D519F}"/>
              </a:ext>
            </a:extLst>
          </p:cNvPr>
          <p:cNvSpPr txBox="1"/>
          <p:nvPr/>
        </p:nvSpPr>
        <p:spPr>
          <a:xfrm>
            <a:off x="1910948" y="5435569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Exploratory</a:t>
            </a:r>
            <a:r>
              <a:rPr lang="de-DE" dirty="0"/>
              <a:t> and </a:t>
            </a:r>
            <a:r>
              <a:rPr lang="de-DE" dirty="0" err="1"/>
              <a:t>confirmatory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different, but </a:t>
            </a:r>
            <a:r>
              <a:rPr lang="de-DE" b="1" dirty="0" err="1"/>
              <a:t>complement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endParaRPr lang="de-DE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ABF2D77-5C07-4099-B948-7B49F2072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66" y="2998418"/>
            <a:ext cx="2504102" cy="14153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059F214-EA9A-477C-9F6E-EEFD16FA9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71"/>
          <a:stretch/>
        </p:blipFill>
        <p:spPr>
          <a:xfrm>
            <a:off x="5585559" y="2557492"/>
            <a:ext cx="1548544" cy="19362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E9011B-FE72-44AB-8C89-ED17891C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053" y="2813580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/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Current open science policies are not adequate for exploratory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E6D0162-30D0-4C4C-AD25-C9E58813EB7B}"/>
              </a:ext>
            </a:extLst>
          </p:cNvPr>
          <p:cNvSpPr txBox="1"/>
          <p:nvPr/>
        </p:nvSpPr>
        <p:spPr>
          <a:xfrm>
            <a:off x="1910949" y="1839919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Exploratory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no</a:t>
            </a:r>
            <a:r>
              <a:rPr lang="de-DE" dirty="0"/>
              <a:t> a priori </a:t>
            </a:r>
            <a:r>
              <a:rPr lang="de-DE" dirty="0" err="1"/>
              <a:t>hypotheses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9EF9D24-76FD-4339-AFB1-281290406F18}"/>
              </a:ext>
            </a:extLst>
          </p:cNvPr>
          <p:cNvSpPr txBox="1"/>
          <p:nvPr/>
        </p:nvSpPr>
        <p:spPr>
          <a:xfrm>
            <a:off x="8644355" y="4542255"/>
            <a:ext cx="201337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 err="1"/>
              <a:t>Exploring</a:t>
            </a:r>
            <a:r>
              <a:rPr lang="de-DE" b="1" dirty="0"/>
              <a:t> </a:t>
            </a:r>
            <a:r>
              <a:rPr lang="de-DE" b="1" dirty="0" err="1"/>
              <a:t>degrees</a:t>
            </a:r>
            <a:endParaRPr lang="de-DE" b="1" dirty="0"/>
          </a:p>
          <a:p>
            <a:pPr algn="ctr"/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freedom</a:t>
            </a:r>
            <a:endParaRPr lang="de-DE" b="1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5024EE-92A1-499E-88DE-6F81C41B58E6}"/>
              </a:ext>
            </a:extLst>
          </p:cNvPr>
          <p:cNvSpPr txBox="1"/>
          <p:nvPr/>
        </p:nvSpPr>
        <p:spPr>
          <a:xfrm>
            <a:off x="2135188" y="4537962"/>
            <a:ext cx="18466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 err="1"/>
              <a:t>Overview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endParaRPr lang="de-DE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F4E4D04-C10A-4CD5-96BA-7115844381FE}"/>
              </a:ext>
            </a:extLst>
          </p:cNvPr>
          <p:cNvSpPr txBox="1"/>
          <p:nvPr/>
        </p:nvSpPr>
        <p:spPr>
          <a:xfrm>
            <a:off x="5333607" y="4537962"/>
            <a:ext cx="218008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b="1" dirty="0"/>
              <a:t>Generating </a:t>
            </a:r>
            <a:r>
              <a:rPr lang="de-DE" b="1" dirty="0" err="1"/>
              <a:t>theories</a:t>
            </a:r>
            <a:endParaRPr lang="de-DE" b="1" dirty="0"/>
          </a:p>
          <a:p>
            <a:pPr algn="ctr"/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hypothesis</a:t>
            </a:r>
            <a:endParaRPr lang="de-DE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CCB7D2E-96C1-4B4B-B50D-E601BC3D519F}"/>
              </a:ext>
            </a:extLst>
          </p:cNvPr>
          <p:cNvSpPr txBox="1"/>
          <p:nvPr/>
        </p:nvSpPr>
        <p:spPr>
          <a:xfrm>
            <a:off x="1910948" y="5435569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Exploratory</a:t>
            </a:r>
            <a:r>
              <a:rPr lang="de-DE" dirty="0"/>
              <a:t> and </a:t>
            </a:r>
            <a:r>
              <a:rPr lang="de-DE" dirty="0" err="1"/>
              <a:t>confirmatory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different, but </a:t>
            </a:r>
            <a:r>
              <a:rPr lang="de-DE" b="1" dirty="0" err="1"/>
              <a:t>complement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other</a:t>
            </a:r>
            <a:endParaRPr lang="de-DE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ABF2D77-5C07-4099-B948-7B49F2072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66" y="2998418"/>
            <a:ext cx="2504102" cy="141536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059F214-EA9A-477C-9F6E-EEFD16FA9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71"/>
          <a:stretch/>
        </p:blipFill>
        <p:spPr>
          <a:xfrm>
            <a:off x="5585559" y="2557492"/>
            <a:ext cx="1548544" cy="19362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E9011B-FE72-44AB-8C89-ED17891C6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053" y="2813580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1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68367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E9F5923D-AB5F-4C41-9688-B458D5FBC6D9}"/>
              </a:ext>
            </a:extLst>
          </p:cNvPr>
          <p:cNvSpPr txBox="1"/>
          <p:nvPr/>
        </p:nvSpPr>
        <p:spPr>
          <a:xfrm>
            <a:off x="1910949" y="1839919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Exploration </a:t>
            </a:r>
            <a:r>
              <a:rPr lang="de-DE" b="1" dirty="0" err="1"/>
              <a:t>often</a:t>
            </a:r>
            <a:r>
              <a:rPr lang="de-DE" b="1" dirty="0"/>
              <a:t> not </a:t>
            </a:r>
            <a:r>
              <a:rPr lang="de-DE" b="1" dirty="0" err="1"/>
              <a:t>made</a:t>
            </a:r>
            <a:r>
              <a:rPr lang="de-DE" b="1" dirty="0"/>
              <a:t> </a:t>
            </a:r>
            <a:r>
              <a:rPr lang="de-DE" b="1" dirty="0" err="1"/>
              <a:t>public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D7A8AF-0946-4E43-8152-BF21711869A6}"/>
              </a:ext>
            </a:extLst>
          </p:cNvPr>
          <p:cNvSpPr txBox="1"/>
          <p:nvPr/>
        </p:nvSpPr>
        <p:spPr>
          <a:xfrm>
            <a:off x="1910949" y="2209251"/>
            <a:ext cx="924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A04545-3BBB-45E0-8AFE-9120003495F9}"/>
              </a:ext>
            </a:extLst>
          </p:cNvPr>
          <p:cNvSpPr txBox="1"/>
          <p:nvPr/>
        </p:nvSpPr>
        <p:spPr>
          <a:xfrm>
            <a:off x="1308100" y="3097937"/>
            <a:ext cx="22427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 err="1"/>
              <a:t>Exact</a:t>
            </a:r>
            <a:r>
              <a:rPr lang="de-DE" b="1" dirty="0"/>
              <a:t> </a:t>
            </a:r>
            <a:r>
              <a:rPr lang="de-DE" b="1" dirty="0" err="1"/>
              <a:t>correct</a:t>
            </a:r>
            <a:r>
              <a:rPr lang="de-DE" b="1" dirty="0"/>
              <a:t> </a:t>
            </a:r>
            <a:r>
              <a:rPr lang="de-DE" b="1" dirty="0" err="1"/>
              <a:t>hypothesis</a:t>
            </a:r>
            <a:r>
              <a:rPr lang="de-DE" b="1" dirty="0"/>
              <a:t> </a:t>
            </a:r>
            <a:r>
              <a:rPr lang="de-DE" b="1" dirty="0" err="1"/>
              <a:t>known</a:t>
            </a:r>
            <a:r>
              <a:rPr lang="de-DE" b="1" dirty="0"/>
              <a:t> a priori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AE56A2F-707B-4F5F-9774-DD2EC1CCDEDD}"/>
              </a:ext>
            </a:extLst>
          </p:cNvPr>
          <p:cNvSpPr txBox="1"/>
          <p:nvPr/>
        </p:nvSpPr>
        <p:spPr>
          <a:xfrm>
            <a:off x="4407408" y="3097937"/>
            <a:ext cx="2963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Small </a:t>
            </a:r>
            <a:r>
              <a:rPr lang="de-DE" b="1" dirty="0" err="1"/>
              <a:t>number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confirmatory</a:t>
            </a:r>
            <a:r>
              <a:rPr lang="de-DE" b="1" dirty="0"/>
              <a:t> </a:t>
            </a:r>
            <a:r>
              <a:rPr lang="de-DE" b="1" dirty="0" err="1"/>
              <a:t>statistical</a:t>
            </a:r>
            <a:r>
              <a:rPr lang="de-DE" b="1" dirty="0"/>
              <a:t> </a:t>
            </a:r>
            <a:r>
              <a:rPr lang="de-DE" b="1" dirty="0" err="1"/>
              <a:t>tests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D7A59E1-D11B-4956-88A4-441DB3F3697B}"/>
              </a:ext>
            </a:extLst>
          </p:cNvPr>
          <p:cNvSpPr txBox="1"/>
          <p:nvPr/>
        </p:nvSpPr>
        <p:spPr>
          <a:xfrm>
            <a:off x="8227151" y="3236436"/>
            <a:ext cx="2779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Tests </a:t>
            </a:r>
            <a:r>
              <a:rPr lang="de-DE" b="1" dirty="0" err="1"/>
              <a:t>came</a:t>
            </a:r>
            <a:r>
              <a:rPr lang="de-DE" b="1" dirty="0"/>
              <a:t> out </a:t>
            </a:r>
            <a:r>
              <a:rPr lang="de-DE" b="1" dirty="0" err="1"/>
              <a:t>exactly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</a:t>
            </a:r>
            <a:r>
              <a:rPr lang="de-DE" b="1" dirty="0" err="1"/>
              <a:t>predicted</a:t>
            </a:r>
            <a:endParaRPr lang="de-DE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FC5406A-3A2D-48C5-AE04-74D8DDF05320}"/>
              </a:ext>
            </a:extLst>
          </p:cNvPr>
          <p:cNvSpPr/>
          <p:nvPr/>
        </p:nvSpPr>
        <p:spPr>
          <a:xfrm>
            <a:off x="1308100" y="3097937"/>
            <a:ext cx="2242774" cy="97468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ED7ED426-C19C-4AF7-ABBF-A544611CAE1C}"/>
              </a:ext>
            </a:extLst>
          </p:cNvPr>
          <p:cNvSpPr/>
          <p:nvPr/>
        </p:nvSpPr>
        <p:spPr>
          <a:xfrm>
            <a:off x="4407408" y="3097937"/>
            <a:ext cx="2963210" cy="97468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EFBBC44-93F4-4598-B3EE-60DCB790DF67}"/>
              </a:ext>
            </a:extLst>
          </p:cNvPr>
          <p:cNvSpPr/>
          <p:nvPr/>
        </p:nvSpPr>
        <p:spPr>
          <a:xfrm>
            <a:off x="8227152" y="3097937"/>
            <a:ext cx="2779915" cy="974680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5B3E8E3-FA0B-43F7-990C-D0FD8B57B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009" y="472000"/>
            <a:ext cx="3250131" cy="216675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5C347E3-56C9-4E1E-B168-0A4FF632EA31}"/>
              </a:ext>
            </a:extLst>
          </p:cNvPr>
          <p:cNvSpPr txBox="1"/>
          <p:nvPr/>
        </p:nvSpPr>
        <p:spPr>
          <a:xfrm>
            <a:off x="8354116" y="2614430"/>
            <a:ext cx="2779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 err="1"/>
              <a:t>Authors</a:t>
            </a:r>
            <a:r>
              <a:rPr lang="de-DE" b="1" dirty="0"/>
              <a:t> </a:t>
            </a:r>
            <a:r>
              <a:rPr lang="de-DE" b="1" dirty="0" err="1"/>
              <a:t>omniscient</a:t>
            </a:r>
            <a:r>
              <a:rPr lang="de-DE" b="1" dirty="0"/>
              <a:t>?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7B76095-D832-45A2-92F3-8C74ADD23B1A}"/>
              </a:ext>
            </a:extLst>
          </p:cNvPr>
          <p:cNvSpPr txBox="1"/>
          <p:nvPr/>
        </p:nvSpPr>
        <p:spPr>
          <a:xfrm>
            <a:off x="1551709" y="4526322"/>
            <a:ext cx="10130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In </a:t>
            </a:r>
            <a:r>
              <a:rPr lang="de-DE" dirty="0" err="1"/>
              <a:t>reality</a:t>
            </a:r>
            <a:r>
              <a:rPr lang="de-DE" dirty="0"/>
              <a:t>, </a:t>
            </a:r>
            <a:r>
              <a:rPr lang="de-DE" b="1" dirty="0" err="1"/>
              <a:t>often</a:t>
            </a:r>
            <a:r>
              <a:rPr lang="de-DE" b="1" dirty="0"/>
              <a:t> </a:t>
            </a:r>
            <a:r>
              <a:rPr lang="de-DE" b="1" dirty="0" err="1"/>
              <a:t>exploratory</a:t>
            </a:r>
            <a:r>
              <a:rPr lang="de-DE" b="1" dirty="0"/>
              <a:t> </a:t>
            </a:r>
            <a:r>
              <a:rPr lang="de-DE" b="1" dirty="0" err="1"/>
              <a:t>science</a:t>
            </a:r>
            <a:r>
              <a:rPr lang="de-DE" b="1" dirty="0"/>
              <a:t> </a:t>
            </a:r>
            <a:r>
              <a:rPr lang="de-DE" b="1" dirty="0" err="1"/>
              <a:t>before</a:t>
            </a:r>
            <a:r>
              <a:rPr lang="de-DE" b="1" dirty="0"/>
              <a:t> </a:t>
            </a:r>
            <a:r>
              <a:rPr lang="de-DE" b="1" dirty="0" err="1"/>
              <a:t>confirmatory</a:t>
            </a:r>
            <a:r>
              <a:rPr lang="de-DE" b="1" dirty="0"/>
              <a:t> </a:t>
            </a:r>
            <a:r>
              <a:rPr lang="de-DE" b="1" dirty="0" err="1"/>
              <a:t>analyses</a:t>
            </a:r>
            <a:r>
              <a:rPr lang="de-DE" b="1" dirty="0"/>
              <a:t>, </a:t>
            </a:r>
            <a:r>
              <a:rPr lang="de-DE" dirty="0"/>
              <a:t>but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/>
              <a:t>not </a:t>
            </a:r>
            <a:r>
              <a:rPr lang="de-DE" b="1" dirty="0" err="1"/>
              <a:t>reported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C15103-C8BC-4535-A9AD-D19F281F1EFF}"/>
              </a:ext>
            </a:extLst>
          </p:cNvPr>
          <p:cNvSpPr txBox="1"/>
          <p:nvPr/>
        </p:nvSpPr>
        <p:spPr>
          <a:xfrm>
            <a:off x="1551709" y="5164693"/>
            <a:ext cx="10130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Funding </a:t>
            </a:r>
            <a:r>
              <a:rPr lang="de-DE" b="1" dirty="0" err="1"/>
              <a:t>agencies</a:t>
            </a:r>
            <a:r>
              <a:rPr lang="de-DE" b="1" dirty="0"/>
              <a:t> </a:t>
            </a:r>
            <a:r>
              <a:rPr lang="de-DE" dirty="0"/>
              <a:t>and </a:t>
            </a:r>
            <a:r>
              <a:rPr lang="de-DE" b="1" dirty="0" err="1"/>
              <a:t>journals</a:t>
            </a:r>
            <a:r>
              <a:rPr lang="de-DE" b="1" dirty="0"/>
              <a:t> </a:t>
            </a:r>
            <a:r>
              <a:rPr lang="de-DE" b="1" dirty="0" err="1"/>
              <a:t>reinforce</a:t>
            </a:r>
            <a:r>
              <a:rPr lang="de-DE" b="1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practices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70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3" grpId="0" animBg="1"/>
      <p:bldP spid="14" grpId="0" animBg="1"/>
      <p:bldP spid="16" grpId="0" animBg="1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584776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</a:t>
                      </a: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E9F5923D-AB5F-4C41-9688-B458D5FBC6D9}"/>
              </a:ext>
            </a:extLst>
          </p:cNvPr>
          <p:cNvSpPr txBox="1"/>
          <p:nvPr/>
        </p:nvSpPr>
        <p:spPr>
          <a:xfrm>
            <a:off x="1910950" y="1839919"/>
            <a:ext cx="5293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Problems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closed</a:t>
            </a:r>
            <a:r>
              <a:rPr lang="de-DE" b="1" dirty="0"/>
              <a:t> </a:t>
            </a:r>
            <a:r>
              <a:rPr lang="de-DE" b="1" dirty="0" err="1"/>
              <a:t>exploratory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EB7D04-B1B7-4320-B9ED-EA07C41A7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50" y="2557492"/>
            <a:ext cx="3198737" cy="222365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CA4D278-D261-4BAD-96A5-2606D4C1E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315" y="2763868"/>
            <a:ext cx="3894035" cy="1810904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05B6078-6A16-4E5C-81C9-8D06D5C00499}"/>
              </a:ext>
            </a:extLst>
          </p:cNvPr>
          <p:cNvSpPr txBox="1"/>
          <p:nvPr/>
        </p:nvSpPr>
        <p:spPr>
          <a:xfrm>
            <a:off x="1524000" y="4913802"/>
            <a:ext cx="4003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 err="1"/>
              <a:t>Missed</a:t>
            </a:r>
            <a:r>
              <a:rPr lang="de-DE" b="1" dirty="0"/>
              <a:t> </a:t>
            </a:r>
            <a:r>
              <a:rPr lang="de-DE" b="1" dirty="0" err="1"/>
              <a:t>learning</a:t>
            </a:r>
            <a:r>
              <a:rPr lang="de-DE" b="1" dirty="0"/>
              <a:t> </a:t>
            </a:r>
            <a:r>
              <a:rPr lang="de-DE" b="1" dirty="0" err="1"/>
              <a:t>opportunities</a:t>
            </a:r>
            <a:endParaRPr lang="de-DE" b="1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young</a:t>
            </a:r>
            <a:r>
              <a:rPr lang="de-DE" dirty="0"/>
              <a:t> </a:t>
            </a:r>
            <a:r>
              <a:rPr lang="de-DE" dirty="0" err="1"/>
              <a:t>researchers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own </a:t>
            </a:r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practices</a:t>
            </a:r>
            <a:r>
              <a:rPr lang="de-DE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236F0D-800C-48B4-8E66-7A16E82A7D19}"/>
              </a:ext>
            </a:extLst>
          </p:cNvPr>
          <p:cNvSpPr txBox="1"/>
          <p:nvPr/>
        </p:nvSpPr>
        <p:spPr>
          <a:xfrm>
            <a:off x="7343495" y="4913802"/>
            <a:ext cx="36328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 err="1"/>
              <a:t>Mischaracterization</a:t>
            </a:r>
            <a:endParaRPr lang="de-DE" b="1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confirmatory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11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89592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</a:t>
                      </a: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E9F5923D-AB5F-4C41-9688-B458D5FBC6D9}"/>
              </a:ext>
            </a:extLst>
          </p:cNvPr>
          <p:cNvSpPr txBox="1"/>
          <p:nvPr/>
        </p:nvSpPr>
        <p:spPr>
          <a:xfrm>
            <a:off x="1910950" y="1839919"/>
            <a:ext cx="5293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Problems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closed</a:t>
            </a:r>
            <a:r>
              <a:rPr lang="de-DE" b="1" dirty="0"/>
              <a:t> </a:t>
            </a:r>
            <a:r>
              <a:rPr lang="de-DE" b="1" dirty="0" err="1"/>
              <a:t>exploratory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5B6078-6A16-4E5C-81C9-8D06D5C00499}"/>
              </a:ext>
            </a:extLst>
          </p:cNvPr>
          <p:cNvSpPr txBox="1"/>
          <p:nvPr/>
        </p:nvSpPr>
        <p:spPr>
          <a:xfrm>
            <a:off x="1693890" y="4913802"/>
            <a:ext cx="363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File </a:t>
            </a:r>
            <a:r>
              <a:rPr lang="de-DE" b="1" dirty="0" err="1"/>
              <a:t>drawer</a:t>
            </a:r>
            <a:r>
              <a:rPr lang="de-DE" b="1" dirty="0"/>
              <a:t> </a:t>
            </a:r>
            <a:r>
              <a:rPr lang="de-DE" b="1" dirty="0" err="1"/>
              <a:t>problem</a:t>
            </a:r>
            <a:endParaRPr lang="de-DE" b="1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studies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unreported</a:t>
            </a:r>
            <a:r>
              <a:rPr lang="de-DE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236F0D-800C-48B4-8E66-7A16E82A7D19}"/>
              </a:ext>
            </a:extLst>
          </p:cNvPr>
          <p:cNvSpPr txBox="1"/>
          <p:nvPr/>
        </p:nvSpPr>
        <p:spPr>
          <a:xfrm>
            <a:off x="6869050" y="4913802"/>
            <a:ext cx="4592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 err="1"/>
              <a:t>Confirmatory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 </a:t>
            </a:r>
            <a:r>
              <a:rPr lang="de-DE" b="1" dirty="0" err="1"/>
              <a:t>perceived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</a:t>
            </a:r>
            <a:r>
              <a:rPr lang="de-DE" b="1" dirty="0" err="1"/>
              <a:t>only</a:t>
            </a:r>
            <a:r>
              <a:rPr lang="de-DE" b="1" dirty="0"/>
              <a:t> </a:t>
            </a:r>
            <a:r>
              <a:rPr lang="de-DE" b="1" dirty="0" err="1"/>
              <a:t>scientific</a:t>
            </a:r>
            <a:r>
              <a:rPr lang="de-DE" b="1" dirty="0"/>
              <a:t> </a:t>
            </a:r>
            <a:r>
              <a:rPr lang="de-DE" b="1" dirty="0" err="1"/>
              <a:t>process</a:t>
            </a:r>
            <a:r>
              <a:rPr lang="de-DE" b="1" dirty="0"/>
              <a:t> </a:t>
            </a:r>
            <a:r>
              <a:rPr lang="de-DE" b="1" dirty="0" err="1"/>
              <a:t>worth</a:t>
            </a:r>
            <a:r>
              <a:rPr lang="de-DE" b="1" dirty="0"/>
              <a:t> </a:t>
            </a:r>
            <a:r>
              <a:rPr lang="de-DE" b="1" dirty="0" err="1"/>
              <a:t>doing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1297D9-E6E7-4633-B07A-D70C1529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208" y="2806215"/>
            <a:ext cx="3654917" cy="20558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ADD7B7E-BB1D-45B9-B84E-327CCF2B2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19"/>
          <a:stretch/>
        </p:blipFill>
        <p:spPr>
          <a:xfrm>
            <a:off x="7921672" y="2557492"/>
            <a:ext cx="2476500" cy="24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6B02F7-832B-46AF-B40E-5F9C1D20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—  29.06.2021—  Max Planck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Cognition</a:t>
            </a:r>
            <a:r>
              <a:rPr lang="de-DE" dirty="0"/>
              <a:t> –</a:t>
            </a:r>
            <a:r>
              <a:rPr lang="de-DE" dirty="0" err="1"/>
              <a:t>week</a:t>
            </a:r>
            <a:r>
              <a:rPr lang="de-DE" dirty="0"/>
              <a:t> 4: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Intelligent Systems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8FF8C-BBF3-436A-AC0E-EDD26391C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7F47581-F475-437F-B07A-5B7A1BA37CA1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E85AA-D7D3-D449-8567-C2BF2F1FF70B}"/>
              </a:ext>
            </a:extLst>
          </p:cNvPr>
          <p:cNvSpPr txBox="1"/>
          <p:nvPr/>
        </p:nvSpPr>
        <p:spPr>
          <a:xfrm>
            <a:off x="268271" y="1911161"/>
            <a:ext cx="139593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References:</a:t>
            </a:r>
          </a:p>
          <a:p>
            <a:endParaRPr lang="en-US" sz="1200" dirty="0"/>
          </a:p>
          <a:p>
            <a:r>
              <a:rPr lang="en-US" sz="1200" i="1" dirty="0"/>
              <a:t>Thompson, Wright, &amp; Bisset, 2020.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135D2306-2F0F-604D-8031-CF86FE55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706957"/>
              </p:ext>
            </p:extLst>
          </p:nvPr>
        </p:nvGraphicFramePr>
        <p:xfrm>
          <a:off x="1910950" y="246743"/>
          <a:ext cx="9771269" cy="130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062">
                  <a:extLst>
                    <a:ext uri="{9D8B030D-6E8A-4147-A177-3AD203B41FA5}">
                      <a16:colId xmlns:a16="http://schemas.microsoft.com/office/drawing/2014/main" val="3878670922"/>
                    </a:ext>
                  </a:extLst>
                </a:gridCol>
                <a:gridCol w="2364086">
                  <a:extLst>
                    <a:ext uri="{9D8B030D-6E8A-4147-A177-3AD203B41FA5}">
                      <a16:colId xmlns:a16="http://schemas.microsoft.com/office/drawing/2014/main" val="2811174826"/>
                    </a:ext>
                  </a:extLst>
                </a:gridCol>
                <a:gridCol w="2119070">
                  <a:extLst>
                    <a:ext uri="{9D8B030D-6E8A-4147-A177-3AD203B41FA5}">
                      <a16:colId xmlns:a16="http://schemas.microsoft.com/office/drawing/2014/main" val="2948829707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4140800937"/>
                    </a:ext>
                  </a:extLst>
                </a:gridCol>
                <a:gridCol w="1456861">
                  <a:extLst>
                    <a:ext uri="{9D8B030D-6E8A-4147-A177-3AD203B41FA5}">
                      <a16:colId xmlns:a16="http://schemas.microsoft.com/office/drawing/2014/main" val="2701378542"/>
                    </a:ext>
                  </a:extLst>
                </a:gridCol>
              </a:tblGrid>
              <a:tr h="420383">
                <a:tc>
                  <a:txBody>
                    <a:bodyPr/>
                    <a:lstStyle/>
                    <a:p>
                      <a:r>
                        <a:rPr lang="en-US" sz="1200" dirty="0"/>
                        <a:t>Intro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From closed to 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Proposed Implementation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Why does it matter?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556229"/>
                  </a:ext>
                </a:extLst>
              </a:tr>
              <a:tr h="8514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</a:t>
                      </a:r>
                      <a:r>
                        <a:rPr 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Current open science policies are not adequate for exploratory science</a:t>
                      </a:r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- Current research system does not incentivize open exploratory science, which can lead to bad scientific “habits”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dirty="0"/>
                    </a:p>
                  </a:txBody>
                  <a:tcPr>
                    <a:solidFill>
                      <a:schemeClr val="accent1">
                        <a:tint val="4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81480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E9F5923D-AB5F-4C41-9688-B458D5FBC6D9}"/>
              </a:ext>
            </a:extLst>
          </p:cNvPr>
          <p:cNvSpPr txBox="1"/>
          <p:nvPr/>
        </p:nvSpPr>
        <p:spPr>
          <a:xfrm>
            <a:off x="1910950" y="1839919"/>
            <a:ext cx="5293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Problems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closed</a:t>
            </a:r>
            <a:r>
              <a:rPr lang="de-DE" b="1" dirty="0"/>
              <a:t> </a:t>
            </a:r>
            <a:r>
              <a:rPr lang="de-DE" b="1" dirty="0" err="1"/>
              <a:t>exploratory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5B6078-6A16-4E5C-81C9-8D06D5C00499}"/>
              </a:ext>
            </a:extLst>
          </p:cNvPr>
          <p:cNvSpPr txBox="1"/>
          <p:nvPr/>
        </p:nvSpPr>
        <p:spPr>
          <a:xfrm>
            <a:off x="1693890" y="4913802"/>
            <a:ext cx="3632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/>
              <a:t>File </a:t>
            </a:r>
            <a:r>
              <a:rPr lang="de-DE" b="1" dirty="0" err="1"/>
              <a:t>drawer</a:t>
            </a:r>
            <a:r>
              <a:rPr lang="de-DE" b="1" dirty="0"/>
              <a:t> </a:t>
            </a:r>
            <a:r>
              <a:rPr lang="de-DE" b="1" dirty="0" err="1"/>
              <a:t>problem</a:t>
            </a:r>
            <a:endParaRPr lang="de-DE" b="1" dirty="0"/>
          </a:p>
          <a:p>
            <a:pPr algn="ctr"/>
            <a:r>
              <a:rPr lang="de-DE" dirty="0"/>
              <a:t>(</a:t>
            </a:r>
            <a:r>
              <a:rPr lang="de-DE" dirty="0" err="1"/>
              <a:t>studies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unreported</a:t>
            </a:r>
            <a:r>
              <a:rPr lang="de-DE" dirty="0"/>
              <a:t>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236F0D-800C-48B4-8E66-7A16E82A7D19}"/>
              </a:ext>
            </a:extLst>
          </p:cNvPr>
          <p:cNvSpPr txBox="1"/>
          <p:nvPr/>
        </p:nvSpPr>
        <p:spPr>
          <a:xfrm>
            <a:off x="6869050" y="4913802"/>
            <a:ext cx="4592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 err="1"/>
              <a:t>Confirmatory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 </a:t>
            </a:r>
            <a:r>
              <a:rPr lang="de-DE" b="1" dirty="0" err="1"/>
              <a:t>perceived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</a:t>
            </a:r>
            <a:r>
              <a:rPr lang="de-DE" b="1" dirty="0" err="1"/>
              <a:t>only</a:t>
            </a:r>
            <a:r>
              <a:rPr lang="de-DE" b="1" dirty="0"/>
              <a:t> </a:t>
            </a:r>
            <a:r>
              <a:rPr lang="de-DE" b="1" dirty="0" err="1"/>
              <a:t>scientific</a:t>
            </a:r>
            <a:r>
              <a:rPr lang="de-DE" b="1" dirty="0"/>
              <a:t> </a:t>
            </a:r>
            <a:r>
              <a:rPr lang="de-DE" b="1" dirty="0" err="1"/>
              <a:t>process</a:t>
            </a:r>
            <a:r>
              <a:rPr lang="de-DE" b="1" dirty="0"/>
              <a:t> </a:t>
            </a:r>
            <a:r>
              <a:rPr lang="de-DE" b="1" dirty="0" err="1"/>
              <a:t>worth</a:t>
            </a:r>
            <a:r>
              <a:rPr lang="de-DE" b="1" dirty="0"/>
              <a:t> </a:t>
            </a:r>
            <a:r>
              <a:rPr lang="de-DE" b="1" dirty="0" err="1"/>
              <a:t>doing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1297D9-E6E7-4633-B07A-D70C1529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208" y="2806215"/>
            <a:ext cx="3654917" cy="20558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ADD7B7E-BB1D-45B9-B84E-327CCF2B2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19"/>
          <a:stretch/>
        </p:blipFill>
        <p:spPr>
          <a:xfrm>
            <a:off x="7921672" y="2557492"/>
            <a:ext cx="2476500" cy="24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50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PS">
  <a:themeElements>
    <a:clrScheme name="MPS Farben">
      <a:dk1>
        <a:sysClr val="windowText" lastClr="000000"/>
      </a:dk1>
      <a:lt1>
        <a:sysClr val="window" lastClr="FFFFFF"/>
      </a:lt1>
      <a:dk2>
        <a:srgbClr val="434345"/>
      </a:dk2>
      <a:lt2>
        <a:srgbClr val="E7E6E6"/>
      </a:lt2>
      <a:accent1>
        <a:srgbClr val="00F3FF"/>
      </a:accent1>
      <a:accent2>
        <a:srgbClr val="434345"/>
      </a:accent2>
      <a:accent3>
        <a:srgbClr val="00F3FF"/>
      </a:accent3>
      <a:accent4>
        <a:srgbClr val="434345"/>
      </a:accent4>
      <a:accent5>
        <a:srgbClr val="00F3FF"/>
      </a:accent5>
      <a:accent6>
        <a:srgbClr val="434345"/>
      </a:accent6>
      <a:hlink>
        <a:srgbClr val="0563C1"/>
      </a:hlink>
      <a:folHlink>
        <a:srgbClr val="954F72"/>
      </a:folHlink>
    </a:clrScheme>
    <a:fontScheme name="MPS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MPS Farben">
      <a:dk1>
        <a:sysClr val="windowText" lastClr="000000"/>
      </a:dk1>
      <a:lt1>
        <a:sysClr val="window" lastClr="FFFFFF"/>
      </a:lt1>
      <a:dk2>
        <a:srgbClr val="434345"/>
      </a:dk2>
      <a:lt2>
        <a:srgbClr val="E7E6E6"/>
      </a:lt2>
      <a:accent1>
        <a:srgbClr val="00F3FF"/>
      </a:accent1>
      <a:accent2>
        <a:srgbClr val="434345"/>
      </a:accent2>
      <a:accent3>
        <a:srgbClr val="00F3FF"/>
      </a:accent3>
      <a:accent4>
        <a:srgbClr val="434345"/>
      </a:accent4>
      <a:accent5>
        <a:srgbClr val="00F3FF"/>
      </a:accent5>
      <a:accent6>
        <a:srgbClr val="434345"/>
      </a:accent6>
      <a:hlink>
        <a:srgbClr val="0563C1"/>
      </a:hlink>
      <a:folHlink>
        <a:srgbClr val="954F72"/>
      </a:folHlink>
    </a:clrScheme>
    <a:fontScheme name="MPS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MPS Farben">
      <a:dk1>
        <a:sysClr val="windowText" lastClr="000000"/>
      </a:dk1>
      <a:lt1>
        <a:sysClr val="window" lastClr="FFFFFF"/>
      </a:lt1>
      <a:dk2>
        <a:srgbClr val="434345"/>
      </a:dk2>
      <a:lt2>
        <a:srgbClr val="E7E6E6"/>
      </a:lt2>
      <a:accent1>
        <a:srgbClr val="00F3FF"/>
      </a:accent1>
      <a:accent2>
        <a:srgbClr val="434345"/>
      </a:accent2>
      <a:accent3>
        <a:srgbClr val="00F3FF"/>
      </a:accent3>
      <a:accent4>
        <a:srgbClr val="434345"/>
      </a:accent4>
      <a:accent5>
        <a:srgbClr val="00F3FF"/>
      </a:accent5>
      <a:accent6>
        <a:srgbClr val="434345"/>
      </a:accent6>
      <a:hlink>
        <a:srgbClr val="0563C1"/>
      </a:hlink>
      <a:folHlink>
        <a:srgbClr val="954F72"/>
      </a:folHlink>
    </a:clrScheme>
    <a:fontScheme name="MPS 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1667</Words>
  <Application>Microsoft Macintosh PowerPoint</Application>
  <PresentationFormat>Widescreen</PresentationFormat>
  <Paragraphs>308</Paragraphs>
  <Slides>16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Helvetica</vt:lpstr>
      <vt:lpstr>Wingdings</vt:lpstr>
      <vt:lpstr>MPS</vt:lpstr>
      <vt:lpstr>think-cell Folie</vt:lpstr>
      <vt:lpstr>Open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support | i-pointing</dc:creator>
  <cp:lastModifiedBy>Soreq, Eyal</cp:lastModifiedBy>
  <cp:revision>83</cp:revision>
  <dcterms:created xsi:type="dcterms:W3CDTF">2018-02-08T09:34:35Z</dcterms:created>
  <dcterms:modified xsi:type="dcterms:W3CDTF">2021-06-29T06:27:54Z</dcterms:modified>
</cp:coreProperties>
</file>